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7" r:id="rId5"/>
    <p:sldId id="276" r:id="rId6"/>
    <p:sldId id="267" r:id="rId7"/>
    <p:sldId id="264" r:id="rId8"/>
    <p:sldId id="268" r:id="rId9"/>
    <p:sldId id="274" r:id="rId10"/>
    <p:sldId id="279" r:id="rId11"/>
    <p:sldId id="269" r:id="rId12"/>
    <p:sldId id="270" r:id="rId13"/>
    <p:sldId id="271" r:id="rId14"/>
    <p:sldId id="259" r:id="rId15"/>
    <p:sldId id="262" r:id="rId16"/>
    <p:sldId id="272" r:id="rId17"/>
    <p:sldId id="273" r:id="rId18"/>
    <p:sldId id="278" r:id="rId19"/>
    <p:sldId id="275"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66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25DD5B-D1F0-5148-B2FF-1CBE0B2F427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A80A9A9-1D3F-4360-20B1-78FAE3FE02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22A295A-89FA-E7B3-B1BC-3E5C0BDEB163}"/>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5" name="Zástupný symbol pro zápatí 4">
            <a:extLst>
              <a:ext uri="{FF2B5EF4-FFF2-40B4-BE49-F238E27FC236}">
                <a16:creationId xmlns:a16="http://schemas.microsoft.com/office/drawing/2014/main" id="{BB745449-3F64-9BF8-3BD9-DC036EC5B1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BC3F814-056A-5534-569D-7BAC9822FD36}"/>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209307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2AFA0F-9BD5-2472-48D3-7FA907B3E9E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6AC1DA7-5A4B-3413-132F-C95C4484FA5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E91F363-18CF-F652-472D-25D48CD72684}"/>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5" name="Zástupný symbol pro zápatí 4">
            <a:extLst>
              <a:ext uri="{FF2B5EF4-FFF2-40B4-BE49-F238E27FC236}">
                <a16:creationId xmlns:a16="http://schemas.microsoft.com/office/drawing/2014/main" id="{9C35E469-730C-7447-4AD4-9FB7080EF49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931206F-4BC8-FE4D-35FE-1DD8B3E9E0A8}"/>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6084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4CF5F81-E3E4-784E-4FE1-A7369933731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FC0DCE0-9094-00F7-B222-760E224C517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B41BA0-8DC2-E491-FDD9-D3F2C2CD3559}"/>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5" name="Zástupný symbol pro zápatí 4">
            <a:extLst>
              <a:ext uri="{FF2B5EF4-FFF2-40B4-BE49-F238E27FC236}">
                <a16:creationId xmlns:a16="http://schemas.microsoft.com/office/drawing/2014/main" id="{DF262F7C-3E7A-8BA4-F268-615E498E558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8D31DD9-FCF1-657A-644F-C39698537766}"/>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267413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1EA6FE-B795-FD42-3B86-DD7FAB6D9CB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ACA881F-DE0D-268E-A1F8-0D0C63EA8DE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1406D2A-07FD-4A78-4F05-9660A9AF6819}"/>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5" name="Zástupný symbol pro zápatí 4">
            <a:extLst>
              <a:ext uri="{FF2B5EF4-FFF2-40B4-BE49-F238E27FC236}">
                <a16:creationId xmlns:a16="http://schemas.microsoft.com/office/drawing/2014/main" id="{BEB0E4C6-CD03-66E7-42E8-2D745B51047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DE9F762-FE86-F6BE-0C8A-D2DF35B437DD}"/>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49203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516818-5A80-C191-2257-3AFD0365174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C2D8CE6-208F-4ACF-090D-D8F53E615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AC725A2-1B89-635C-D7E1-FD2CF91548A8}"/>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5" name="Zástupný symbol pro zápatí 4">
            <a:extLst>
              <a:ext uri="{FF2B5EF4-FFF2-40B4-BE49-F238E27FC236}">
                <a16:creationId xmlns:a16="http://schemas.microsoft.com/office/drawing/2014/main" id="{ABBEFFAB-7EA8-7A95-A673-B314156A5CE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11CD751-C8C1-5CB4-9AA8-B260671AC5FD}"/>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421524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AC5B0E-481E-787A-13CC-214D5B6F789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6CFCB9C-1508-884E-D1B4-D6A6BD444B2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868070D-C4A5-26EC-788F-BDA96676A84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5612D68-6C64-269B-8981-319004A777E1}"/>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6" name="Zástupný symbol pro zápatí 5">
            <a:extLst>
              <a:ext uri="{FF2B5EF4-FFF2-40B4-BE49-F238E27FC236}">
                <a16:creationId xmlns:a16="http://schemas.microsoft.com/office/drawing/2014/main" id="{A069E5F1-CF2F-A9E1-185C-8CA0D87265F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8C5E559-EDC1-BFF9-3CA4-8821C6E557BD}"/>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237997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48F93C-17E2-0A19-A8F4-9332F83B603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6985074-82DA-474D-9C28-0CC485EC5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8802EC6-8B62-C38D-8794-B507FB8A1100}"/>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FE269C0-8F43-CF04-60F4-3DB40FC446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F7C93B0-2AF2-69B5-A286-5B691C4F117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E9E0D33-CB9F-EB5A-47B3-7AA947F7E811}"/>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8" name="Zástupný symbol pro zápatí 7">
            <a:extLst>
              <a:ext uri="{FF2B5EF4-FFF2-40B4-BE49-F238E27FC236}">
                <a16:creationId xmlns:a16="http://schemas.microsoft.com/office/drawing/2014/main" id="{F9D3CA95-FEA3-1451-76C8-B653A4E136A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B77EEAC-3008-0A01-28D6-0CED092276D7}"/>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3094718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A1E9E4-E775-94BB-0B6C-6FFABBA074F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B94B1421-A4C3-4CA2-5670-2A8F3833B97C}"/>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4" name="Zástupný symbol pro zápatí 3">
            <a:extLst>
              <a:ext uri="{FF2B5EF4-FFF2-40B4-BE49-F238E27FC236}">
                <a16:creationId xmlns:a16="http://schemas.microsoft.com/office/drawing/2014/main" id="{0D0DEEA3-1833-D9A9-E7FF-16BEEDF6FB5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AEB467C-1FEE-53A7-FA80-CBEEE78D99B9}"/>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70530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DAFBF4F-6162-BD03-7228-B6D43C9E7172}"/>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3" name="Zástupný symbol pro zápatí 2">
            <a:extLst>
              <a:ext uri="{FF2B5EF4-FFF2-40B4-BE49-F238E27FC236}">
                <a16:creationId xmlns:a16="http://schemas.microsoft.com/office/drawing/2014/main" id="{0CC2956B-BDCE-3886-2C7C-28F72B1731D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0BBE2CB-4D86-6FE1-44B2-8E96121E72F2}"/>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1161626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5672ED-9FEF-1AFF-1D0F-937E61DB0F1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85B01C1-75B5-8459-600D-AF7CE3EB02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2D5C8595-C4B0-6F03-1250-860E233E6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5A1C9B2-3B60-4FF3-E74C-20A8BB05E1D5}"/>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6" name="Zástupný symbol pro zápatí 5">
            <a:extLst>
              <a:ext uri="{FF2B5EF4-FFF2-40B4-BE49-F238E27FC236}">
                <a16:creationId xmlns:a16="http://schemas.microsoft.com/office/drawing/2014/main" id="{D48E13D4-D53C-5748-7425-73CEFAE19C3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0B239A8-8B7D-669C-0D48-9317A840F944}"/>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239533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00D31F-5ED0-6FC6-DE86-D8FB2BA4A72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E00AC32-A1D2-2382-4A6A-E7B5327AFF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04ED83C-998A-21E9-047E-761C7B8AF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1E0E4F1-3A55-3294-02AD-F2DD9B315F10}"/>
              </a:ext>
            </a:extLst>
          </p:cNvPr>
          <p:cNvSpPr>
            <a:spLocks noGrp="1"/>
          </p:cNvSpPr>
          <p:nvPr>
            <p:ph type="dt" sz="half" idx="10"/>
          </p:nvPr>
        </p:nvSpPr>
        <p:spPr/>
        <p:txBody>
          <a:bodyPr/>
          <a:lstStyle/>
          <a:p>
            <a:fld id="{9A359CC7-A6AB-4211-BFD8-B7510F1DD081}" type="datetimeFigureOut">
              <a:rPr lang="cs-CZ" smtClean="0"/>
              <a:t>10.10.2022</a:t>
            </a:fld>
            <a:endParaRPr lang="cs-CZ"/>
          </a:p>
        </p:txBody>
      </p:sp>
      <p:sp>
        <p:nvSpPr>
          <p:cNvPr id="6" name="Zástupný symbol pro zápatí 5">
            <a:extLst>
              <a:ext uri="{FF2B5EF4-FFF2-40B4-BE49-F238E27FC236}">
                <a16:creationId xmlns:a16="http://schemas.microsoft.com/office/drawing/2014/main" id="{D4B02C37-59A3-A51B-E5BE-15DE5ECC62D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6A214B4-9BBA-76AA-F6FB-5238D91616A1}"/>
              </a:ext>
            </a:extLst>
          </p:cNvPr>
          <p:cNvSpPr>
            <a:spLocks noGrp="1"/>
          </p:cNvSpPr>
          <p:nvPr>
            <p:ph type="sldNum" sz="quarter" idx="12"/>
          </p:nvPr>
        </p:nvSpPr>
        <p:spPr/>
        <p:txBody>
          <a:bodyPr/>
          <a:lstStyle/>
          <a:p>
            <a:fld id="{E0A6F7C1-F18F-4FFD-A73D-9FE2716AAECE}" type="slidenum">
              <a:rPr lang="cs-CZ" smtClean="0"/>
              <a:t>‹#›</a:t>
            </a:fld>
            <a:endParaRPr lang="cs-CZ"/>
          </a:p>
        </p:txBody>
      </p:sp>
    </p:spTree>
    <p:extLst>
      <p:ext uri="{BB962C8B-B14F-4D97-AF65-F5344CB8AC3E}">
        <p14:creationId xmlns:p14="http://schemas.microsoft.com/office/powerpoint/2010/main" val="229251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2CD0814-1665-303D-EE7F-119D2194C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C6C52C1-8418-14B2-9D39-5586ABDA1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0B65CF8-A225-8FA2-1722-65B8636AC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59CC7-A6AB-4211-BFD8-B7510F1DD081}" type="datetimeFigureOut">
              <a:rPr lang="cs-CZ" smtClean="0"/>
              <a:t>10.10.2022</a:t>
            </a:fld>
            <a:endParaRPr lang="cs-CZ"/>
          </a:p>
        </p:txBody>
      </p:sp>
      <p:sp>
        <p:nvSpPr>
          <p:cNvPr id="5" name="Zástupný symbol pro zápatí 4">
            <a:extLst>
              <a:ext uri="{FF2B5EF4-FFF2-40B4-BE49-F238E27FC236}">
                <a16:creationId xmlns:a16="http://schemas.microsoft.com/office/drawing/2014/main" id="{19F202B3-20EB-45C3-FCC3-4DC27C5609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0F80144-38BC-D196-5420-7BCAE1D9A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6F7C1-F18F-4FFD-A73D-9FE2716AAECE}" type="slidenum">
              <a:rPr lang="cs-CZ" smtClean="0"/>
              <a:t>‹#›</a:t>
            </a:fld>
            <a:endParaRPr lang="cs-CZ"/>
          </a:p>
        </p:txBody>
      </p:sp>
    </p:spTree>
    <p:extLst>
      <p:ext uri="{BB962C8B-B14F-4D97-AF65-F5344CB8AC3E}">
        <p14:creationId xmlns:p14="http://schemas.microsoft.com/office/powerpoint/2010/main" val="2669852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uspa@fzu.cz" TargetMode="External"/><Relationship Id="rId2" Type="http://schemas.openxmlformats.org/officeDocument/2006/relationships/hyperlink" Target="mailto:pavel.kus@fzu.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Magnetic_dipole#Forces_between_two_magnetic_dipoles" TargetMode="External"/><Relationship Id="rId2" Type="http://schemas.openxmlformats.org/officeDocument/2006/relationships/hyperlink" Target="https://adsabs.harvard.edu/full/1994A%26A...283.1018B"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fyzikalniolympiada.cz/texty/r_pohyb.pdf" TargetMode="External"/><Relationship Id="rId2" Type="http://schemas.openxmlformats.org/officeDocument/2006/relationships/hyperlink" Target="https://cs.wikipedia.org/wiki/Moment_setrva%C4%8Dnosti" TargetMode="External"/><Relationship Id="rId1" Type="http://schemas.openxmlformats.org/officeDocument/2006/relationships/slideLayout" Target="../slideLayouts/slideLayout2.xml"/><Relationship Id="rId4" Type="http://schemas.openxmlformats.org/officeDocument/2006/relationships/hyperlink" Target="https://cs.wikipedia.org/wiki/Po%C4%8D%C3%A1te%C4%8Dn%C3%AD_%C3%BAloh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hyperphysics.phy-astr.gsu.edu/hbase/mi.html" TargetMode="Externa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hyperlink" Target="http://fyzikalniolympiada.cz/texty/r_pohyb.pdf" TargetMode="External"/><Relationship Id="rId2" Type="http://schemas.openxmlformats.org/officeDocument/2006/relationships/hyperlink" Target="https://en.wikipedia.org/wiki/Pendulu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zrjZfR0s1KY&amp;ab_channel=FenixScienceClub" TargetMode="External"/><Relationship Id="rId2" Type="http://schemas.openxmlformats.org/officeDocument/2006/relationships/hyperlink" Target="https://stemfellowship.org/iypt-references/problem8/"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fenix.club/turniej-mlodych-fizykow/" TargetMode="External"/><Relationship Id="rId5" Type="http://schemas.openxmlformats.org/officeDocument/2006/relationships/hyperlink" Target="https://www.youtube.com/watch?v=zrjZfR0s1KY&amp;ab_channel=FenixScienceClub"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n.wikipedia.org/wiki/Harmonic_oscillato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Euler%27s_Disk?fbclid=IwAR3IcwwAw2auI5YvkaFjaTy9x3w-y0Xy4wSfkKCgT4Y1vMBjofwFFtJwPfM#History_of_research7" TargetMode="External"/><Relationship Id="rId2" Type="http://schemas.openxmlformats.org/officeDocument/2006/relationships/hyperlink" Target="https://www.youtube.com/watch?v=0ivpvYMZ2ss&amp;ab_channel=Guesite"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researchgate.net/publication/8464232_Rolling_and_slipping_motion_of_Euler's_disk" TargetMode="External"/><Relationship Id="rId4" Type="http://schemas.openxmlformats.org/officeDocument/2006/relationships/hyperlink" Target="http://eulersdisk.com/"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0ivpvYMZ2ss&amp;ab_channel=Guesite"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mailto:kuspa@fzu.cz" TargetMode="External"/><Relationship Id="rId2" Type="http://schemas.openxmlformats.org/officeDocument/2006/relationships/hyperlink" Target="mailto:pavel.kus@fzu.cz"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tmf.fzu.cz/tasks.php?y" TargetMode="External"/><Relationship Id="rId2" Type="http://schemas.openxmlformats.org/officeDocument/2006/relationships/hyperlink" Target="https://www.iypt.org/problems/problems-for-the-36th-iypt-2023/"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iypt.org/problems/problems-for-the-36th-iypt-2023/"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fenix.club/turniej-mlodych-fizykow/" TargetMode="External"/><Relationship Id="rId5" Type="http://schemas.openxmlformats.org/officeDocument/2006/relationships/hyperlink" Target="https://www.youtube.com/watch?v=zrjZfR0s1KY&amp;ab_channel=FenixScienceClub"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eb.pa.msu.edu/courses/2000fall/PHY232/lectures/magmaterials/materials.html" TargetMode="External"/><Relationship Id="rId2" Type="http://schemas.openxmlformats.org/officeDocument/2006/relationships/hyperlink" Target="https://en.wikipedia.org/wiki/Magnetic_dipol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Eddy_current"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youtube.com/watch?v=H31K9qcmeMU&amp;ab_channel=EducationalInnovation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hyperphysics.phy-astr.gsu.edu/hbase/magnetic/elemag.html" TargetMode="External"/><Relationship Id="rId2" Type="http://schemas.openxmlformats.org/officeDocument/2006/relationships/hyperlink" Target="https://en.wikipedia.org/wiki/Magnetic_dipole" TargetMode="External"/><Relationship Id="rId1" Type="http://schemas.openxmlformats.org/officeDocument/2006/relationships/slideLayout" Target="../slideLayouts/slideLayout2.xml"/><Relationship Id="rId4" Type="http://schemas.openxmlformats.org/officeDocument/2006/relationships/hyperlink" Target="https://en.wikipedia.org/wiki/Magnetiz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F6787A-3A11-79D2-5AAE-30D19889E5E3}"/>
              </a:ext>
            </a:extLst>
          </p:cNvPr>
          <p:cNvSpPr>
            <a:spLocks noGrp="1"/>
          </p:cNvSpPr>
          <p:nvPr>
            <p:ph type="ctrTitle"/>
          </p:nvPr>
        </p:nvSpPr>
        <p:spPr>
          <a:xfrm>
            <a:off x="1524000" y="887767"/>
            <a:ext cx="9144000" cy="2622196"/>
          </a:xfrm>
        </p:spPr>
        <p:txBody>
          <a:bodyPr/>
          <a:lstStyle/>
          <a:p>
            <a:r>
              <a:rPr lang="cs-CZ" dirty="0">
                <a:latin typeface="Times New Roman" panose="02020603050405020304" pitchFamily="18" charset="0"/>
                <a:cs typeface="Times New Roman" panose="02020603050405020304" pitchFamily="18" charset="0"/>
              </a:rPr>
              <a:t>Úloha č. 8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Eulerovo kyvadlo</a:t>
            </a:r>
          </a:p>
        </p:txBody>
      </p:sp>
      <p:sp>
        <p:nvSpPr>
          <p:cNvPr id="3" name="Podnadpis 2">
            <a:extLst>
              <a:ext uri="{FF2B5EF4-FFF2-40B4-BE49-F238E27FC236}">
                <a16:creationId xmlns:a16="http://schemas.microsoft.com/office/drawing/2014/main" id="{779C32EE-A4EA-0DA0-C44C-225E2CE02828}"/>
              </a:ext>
            </a:extLst>
          </p:cNvPr>
          <p:cNvSpPr>
            <a:spLocks noGrp="1"/>
          </p:cNvSpPr>
          <p:nvPr>
            <p:ph type="subTitle" idx="1"/>
          </p:nvPr>
        </p:nvSpPr>
        <p:spPr>
          <a:xfrm>
            <a:off x="1524000" y="3977195"/>
            <a:ext cx="9144000" cy="2237173"/>
          </a:xfrm>
        </p:spPr>
        <p:txBody>
          <a:bodyPr>
            <a:normAutofit lnSpcReduction="10000"/>
          </a:bodyPr>
          <a:lstStyle/>
          <a:p>
            <a:r>
              <a:rPr lang="cs-CZ" dirty="0">
                <a:latin typeface="Times New Roman" panose="02020603050405020304" pitchFamily="18" charset="0"/>
                <a:cs typeface="Times New Roman" panose="02020603050405020304" pitchFamily="18" charset="0"/>
              </a:rPr>
              <a:t>Turnaj mladých fyziků – Úvodní soustředění</a:t>
            </a:r>
          </a:p>
          <a:p>
            <a:r>
              <a:rPr lang="cs-CZ" dirty="0">
                <a:latin typeface="Times New Roman" panose="02020603050405020304" pitchFamily="18" charset="0"/>
                <a:cs typeface="Times New Roman" panose="02020603050405020304" pitchFamily="18" charset="0"/>
              </a:rPr>
              <a:t>8.10.2022, FZÚ AV ČR, Slovanka</a:t>
            </a: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Pavel Kůs</a:t>
            </a:r>
          </a:p>
          <a:p>
            <a:r>
              <a:rPr lang="cs-CZ" dirty="0">
                <a:latin typeface="Times New Roman" panose="02020603050405020304" pitchFamily="18" charset="0"/>
                <a:cs typeface="Times New Roman" panose="02020603050405020304" pitchFamily="18" charset="0"/>
                <a:hlinkClick r:id="rId2"/>
              </a:rPr>
              <a:t>pavel.kus@fzu.cz</a:t>
            </a:r>
            <a:r>
              <a:rPr lang="cs-CZ" dirty="0">
                <a:latin typeface="Times New Roman" panose="02020603050405020304" pitchFamily="18" charset="0"/>
                <a:cs typeface="Times New Roman" panose="02020603050405020304" pitchFamily="18" charset="0"/>
              </a:rPr>
              <a:t> nebo </a:t>
            </a:r>
            <a:r>
              <a:rPr lang="cs-CZ" dirty="0">
                <a:latin typeface="Times New Roman" panose="02020603050405020304" pitchFamily="18" charset="0"/>
                <a:cs typeface="Times New Roman" panose="02020603050405020304" pitchFamily="18" charset="0"/>
                <a:hlinkClick r:id="rId3"/>
              </a:rPr>
              <a:t>kuspa@fzu.cz</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575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56D6B6F-6601-32E8-76B6-A102367684D8}"/>
              </a:ext>
            </a:extLst>
          </p:cNvPr>
          <p:cNvSpPr>
            <a:spLocks noGrp="1"/>
          </p:cNvSpPr>
          <p:nvPr>
            <p:ph idx="1"/>
          </p:nvPr>
        </p:nvSpPr>
        <p:spPr>
          <a:xfrm>
            <a:off x="154617" y="1482571"/>
            <a:ext cx="6334960" cy="5184558"/>
          </a:xfrm>
        </p:spPr>
        <p:txBody>
          <a:bodyPr/>
          <a:lstStyle/>
          <a:p>
            <a:r>
              <a:rPr lang="cs-CZ" sz="2600" dirty="0"/>
              <a:t>Zdroj úryvku: </a:t>
            </a:r>
            <a:r>
              <a:rPr lang="cs-CZ" sz="2000" dirty="0">
                <a:hlinkClick r:id="rId2"/>
              </a:rPr>
              <a:t>https://adsabs.harvard.edu/full/1994A%26A...283.1018B</a:t>
            </a:r>
            <a:endParaRPr lang="cs-CZ" sz="2000" dirty="0"/>
          </a:p>
          <a:p>
            <a:pPr marL="0" indent="0">
              <a:buNone/>
            </a:pPr>
            <a:r>
              <a:rPr lang="cs-CZ" dirty="0"/>
              <a:t>   </a:t>
            </a:r>
            <a:r>
              <a:rPr lang="cs-CZ" sz="2600" dirty="0"/>
              <a:t>(není jinak relevantní pro tuto úlohu)</a:t>
            </a:r>
          </a:p>
          <a:p>
            <a:r>
              <a:rPr lang="cs-CZ" sz="2600" dirty="0"/>
              <a:t>Porovnat s: </a:t>
            </a:r>
            <a:r>
              <a:rPr lang="cs-CZ" sz="2000" dirty="0">
                <a:hlinkClick r:id="rId3"/>
              </a:rPr>
              <a:t>https://en.wikipedia.org/wiki/Magnetic_dipole#Forces_between_two_magnetic_dipoles</a:t>
            </a:r>
            <a:endParaRPr lang="cs-CZ" sz="2000" dirty="0"/>
          </a:p>
          <a:p>
            <a:r>
              <a:rPr lang="cs-CZ" sz="2600" dirty="0"/>
              <a:t>Pozor na rozdíl mezi </a:t>
            </a:r>
            <a:r>
              <a:rPr lang="cs-CZ" sz="2600" b="1" dirty="0"/>
              <a:t>m</a:t>
            </a:r>
            <a:r>
              <a:rPr lang="cs-CZ" sz="2600" dirty="0"/>
              <a:t> a </a:t>
            </a:r>
            <a:r>
              <a:rPr lang="cs-CZ" sz="2600" b="1" dirty="0"/>
              <a:t>M</a:t>
            </a:r>
            <a:r>
              <a:rPr lang="cs-CZ" sz="2600" dirty="0"/>
              <a:t>, síla vs hustota síly.</a:t>
            </a:r>
          </a:p>
        </p:txBody>
      </p:sp>
      <p:pic>
        <p:nvPicPr>
          <p:cNvPr id="5" name="Obrázek 4">
            <a:extLst>
              <a:ext uri="{FF2B5EF4-FFF2-40B4-BE49-F238E27FC236}">
                <a16:creationId xmlns:a16="http://schemas.microsoft.com/office/drawing/2014/main" id="{0BDD3BFB-52BA-E85C-5E6E-67654748DE50}"/>
              </a:ext>
            </a:extLst>
          </p:cNvPr>
          <p:cNvPicPr>
            <a:picLocks noChangeAspect="1"/>
          </p:cNvPicPr>
          <p:nvPr/>
        </p:nvPicPr>
        <p:blipFill>
          <a:blip r:embed="rId4"/>
          <a:stretch>
            <a:fillRect/>
          </a:stretch>
        </p:blipFill>
        <p:spPr>
          <a:xfrm>
            <a:off x="6484231" y="684301"/>
            <a:ext cx="5707769" cy="5255584"/>
          </a:xfrm>
          <a:prstGeom prst="rect">
            <a:avLst/>
          </a:prstGeom>
        </p:spPr>
      </p:pic>
    </p:spTree>
    <p:extLst>
      <p:ext uri="{BB962C8B-B14F-4D97-AF65-F5344CB8AC3E}">
        <p14:creationId xmlns:p14="http://schemas.microsoft.com/office/powerpoint/2010/main" val="1620025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CF8D4-4B89-B4C8-0BAC-DA1BE8E05501}"/>
              </a:ext>
            </a:extLst>
          </p:cNvPr>
          <p:cNvSpPr>
            <a:spLocks noGrp="1"/>
          </p:cNvSpPr>
          <p:nvPr>
            <p:ph type="title"/>
          </p:nvPr>
        </p:nvSpPr>
        <p:spPr/>
        <p:txBody>
          <a:bodyPr/>
          <a:lstStyle/>
          <a:p>
            <a:r>
              <a:rPr lang="cs-CZ" dirty="0"/>
              <a:t>Co mě napadne, když si přečtu zadání?</a:t>
            </a:r>
          </a:p>
        </p:txBody>
      </p:sp>
      <p:sp>
        <p:nvSpPr>
          <p:cNvPr id="3" name="Zástupný obsah 2">
            <a:extLst>
              <a:ext uri="{FF2B5EF4-FFF2-40B4-BE49-F238E27FC236}">
                <a16:creationId xmlns:a16="http://schemas.microsoft.com/office/drawing/2014/main" id="{87AB0951-5DF8-8A7F-42F3-A6733EF23FF9}"/>
              </a:ext>
            </a:extLst>
          </p:cNvPr>
          <p:cNvSpPr>
            <a:spLocks noGrp="1"/>
          </p:cNvSpPr>
          <p:nvPr>
            <p:ph idx="1"/>
          </p:nvPr>
        </p:nvSpPr>
        <p:spPr>
          <a:xfrm>
            <a:off x="838200" y="1690688"/>
            <a:ext cx="10515600" cy="5167312"/>
          </a:xfrm>
        </p:spPr>
        <p:txBody>
          <a:bodyPr>
            <a:normAutofit/>
          </a:bodyPr>
          <a:lstStyle/>
          <a:p>
            <a:pPr marL="514350" indent="-514350" algn="just">
              <a:lnSpc>
                <a:spcPct val="110000"/>
              </a:lnSpc>
              <a:buFont typeface="+mj-lt"/>
              <a:buAutoNum type="arabicPeriod" startAt="3"/>
            </a:pPr>
            <a:r>
              <a:rPr lang="cs-CZ" sz="2600" dirty="0">
                <a:latin typeface="Times New Roman" panose="02020603050405020304" pitchFamily="18" charset="0"/>
                <a:cs typeface="Times New Roman" panose="02020603050405020304" pitchFamily="18" charset="0"/>
              </a:rPr>
              <a:t>Vychylte </a:t>
            </a:r>
            <a:r>
              <a:rPr lang="cs-CZ" sz="2600" dirty="0">
                <a:solidFill>
                  <a:schemeClr val="accent5">
                    <a:lumMod val="75000"/>
                  </a:schemeClr>
                </a:solidFill>
                <a:latin typeface="Times New Roman" panose="02020603050405020304" pitchFamily="18" charset="0"/>
                <a:cs typeface="Times New Roman" panose="02020603050405020304" pitchFamily="18" charset="0"/>
              </a:rPr>
              <a:t>tyčku</a:t>
            </a:r>
            <a:r>
              <a:rPr lang="cs-CZ" sz="2600" dirty="0">
                <a:latin typeface="Times New Roman" panose="02020603050405020304" pitchFamily="18" charset="0"/>
                <a:cs typeface="Times New Roman" panose="02020603050405020304" pitchFamily="18" charset="0"/>
              </a:rPr>
              <a:t> tak, aby se dotýkala desky pouze </a:t>
            </a:r>
            <a:r>
              <a:rPr lang="cs-CZ" sz="2600" dirty="0">
                <a:solidFill>
                  <a:schemeClr val="accent5">
                    <a:lumMod val="75000"/>
                  </a:schemeClr>
                </a:solidFill>
                <a:latin typeface="Times New Roman" panose="02020603050405020304" pitchFamily="18" charset="0"/>
                <a:cs typeface="Times New Roman" panose="02020603050405020304" pitchFamily="18" charset="0"/>
              </a:rPr>
              <a:t>svou vrchní hranou</a:t>
            </a:r>
            <a:r>
              <a:rPr lang="cs-CZ" sz="2600" dirty="0">
                <a:latin typeface="Times New Roman" panose="02020603050405020304" pitchFamily="18" charset="0"/>
                <a:cs typeface="Times New Roman" panose="02020603050405020304" pitchFamily="18" charset="0"/>
              </a:rPr>
              <a:t>, a </a:t>
            </a:r>
            <a:r>
              <a:rPr lang="cs-CZ" sz="2600" dirty="0">
                <a:solidFill>
                  <a:srgbClr val="00B050"/>
                </a:solidFill>
                <a:latin typeface="Times New Roman" panose="02020603050405020304" pitchFamily="18" charset="0"/>
                <a:cs typeface="Times New Roman" panose="02020603050405020304" pitchFamily="18" charset="0"/>
              </a:rPr>
              <a:t>pusťte ji</a:t>
            </a:r>
            <a:r>
              <a:rPr lang="cs-CZ" sz="2600" dirty="0">
                <a:latin typeface="Times New Roman" panose="02020603050405020304" pitchFamily="18" charset="0"/>
                <a:cs typeface="Times New Roman" panose="02020603050405020304" pitchFamily="18" charset="0"/>
              </a:rPr>
              <a:t>. </a:t>
            </a:r>
          </a:p>
          <a:p>
            <a:pPr marL="0" indent="0">
              <a:buNone/>
            </a:pPr>
            <a:endParaRPr lang="cs-CZ" sz="2600" dirty="0">
              <a:latin typeface="Times New Roman" panose="02020603050405020304" pitchFamily="18" charset="0"/>
              <a:cs typeface="Times New Roman" panose="02020603050405020304" pitchFamily="18" charset="0"/>
            </a:endParaRPr>
          </a:p>
          <a:p>
            <a:pPr marL="457200" lvl="1" indent="0">
              <a:lnSpc>
                <a:spcPct val="110000"/>
              </a:lnSpc>
              <a:buNone/>
            </a:pPr>
            <a:r>
              <a:rPr lang="cs-CZ" sz="2600" dirty="0">
                <a:solidFill>
                  <a:schemeClr val="accent5">
                    <a:lumMod val="75000"/>
                  </a:schemeClr>
                </a:solidFill>
                <a:latin typeface="Times New Roman" panose="02020603050405020304" pitchFamily="18" charset="0"/>
                <a:cs typeface="Times New Roman" panose="02020603050405020304" pitchFamily="18" charset="0"/>
              </a:rPr>
              <a:t>Jaký je moment setrvačnosti tyčky vůči ose otáčení?</a:t>
            </a:r>
          </a:p>
          <a:p>
            <a:pPr marL="457200" lvl="1" indent="0">
              <a:lnSpc>
                <a:spcPct val="110000"/>
              </a:lnSpc>
              <a:buNone/>
            </a:pPr>
            <a:r>
              <a:rPr lang="cs-CZ" sz="2600" dirty="0">
                <a:solidFill>
                  <a:srgbClr val="00B050"/>
                </a:solidFill>
                <a:latin typeface="Times New Roman" panose="02020603050405020304" pitchFamily="18" charset="0"/>
                <a:cs typeface="Times New Roman" panose="02020603050405020304" pitchFamily="18" charset="0"/>
              </a:rPr>
              <a:t>Pustit vs cvrknout do ní (jiné počáteční podmínky).</a:t>
            </a:r>
          </a:p>
          <a:p>
            <a:pPr marL="457200" lvl="1" indent="0">
              <a:lnSpc>
                <a:spcPct val="110000"/>
              </a:lnSpc>
              <a:buNone/>
            </a:pPr>
            <a:endParaRPr lang="cs-CZ" sz="2600" dirty="0">
              <a:solidFill>
                <a:srgbClr val="00B050"/>
              </a:solidFill>
              <a:latin typeface="Times New Roman" panose="02020603050405020304" pitchFamily="18" charset="0"/>
              <a:cs typeface="Times New Roman" panose="02020603050405020304" pitchFamily="18" charset="0"/>
            </a:endParaRPr>
          </a:p>
          <a:p>
            <a:pPr marL="457200" lvl="1" indent="0">
              <a:lnSpc>
                <a:spcPct val="110000"/>
              </a:lnSpc>
              <a:buNone/>
            </a:pPr>
            <a:r>
              <a:rPr lang="cs-CZ" sz="2600" dirty="0">
                <a:latin typeface="Times New Roman" panose="02020603050405020304" pitchFamily="18" charset="0"/>
                <a:cs typeface="Times New Roman" panose="02020603050405020304" pitchFamily="18" charset="0"/>
              </a:rPr>
              <a:t>Pojmy k prostudování: </a:t>
            </a:r>
          </a:p>
          <a:p>
            <a:pPr marL="457200" lvl="1" indent="0">
              <a:lnSpc>
                <a:spcPct val="110000"/>
              </a:lnSpc>
              <a:buNone/>
            </a:pPr>
            <a:r>
              <a:rPr lang="cs-CZ" sz="2600" dirty="0">
                <a:latin typeface="Times New Roman" panose="02020603050405020304" pitchFamily="18" charset="0"/>
                <a:cs typeface="Times New Roman" panose="02020603050405020304" pitchFamily="18" charset="0"/>
              </a:rPr>
              <a:t>moment setrvačnosti (včetně Steinerovy věty), počáteční podmínky</a:t>
            </a:r>
          </a:p>
          <a:p>
            <a:pPr marL="914400" lvl="2" indent="0">
              <a:lnSpc>
                <a:spcPct val="110000"/>
              </a:lnSpc>
              <a:buNone/>
            </a:pPr>
            <a:r>
              <a:rPr lang="cs-CZ" dirty="0">
                <a:latin typeface="Times New Roman" panose="02020603050405020304" pitchFamily="18" charset="0"/>
                <a:cs typeface="Times New Roman" panose="02020603050405020304" pitchFamily="18" charset="0"/>
                <a:hlinkClick r:id="rId2"/>
              </a:rPr>
              <a:t>https://cs.wikipedia.org/wiki/Moment_setrva%C4%8Dnosti</a:t>
            </a:r>
            <a:endParaRPr lang="cs-CZ" dirty="0">
              <a:latin typeface="Times New Roman" panose="02020603050405020304" pitchFamily="18" charset="0"/>
              <a:cs typeface="Times New Roman" panose="02020603050405020304" pitchFamily="18" charset="0"/>
            </a:endParaRPr>
          </a:p>
          <a:p>
            <a:pPr marL="914400" lvl="2" indent="0">
              <a:lnSpc>
                <a:spcPct val="110000"/>
              </a:lnSpc>
              <a:buNone/>
            </a:pPr>
            <a:r>
              <a:rPr lang="cs-CZ" dirty="0">
                <a:latin typeface="Times New Roman" panose="02020603050405020304" pitchFamily="18" charset="0"/>
                <a:cs typeface="Times New Roman" panose="02020603050405020304" pitchFamily="18" charset="0"/>
                <a:hlinkClick r:id="rId3"/>
              </a:rPr>
              <a:t>http://fyzikalniolympiada.cz/texty/r_pohyb.pdf</a:t>
            </a:r>
            <a:endParaRPr lang="cs-CZ" dirty="0">
              <a:latin typeface="Times New Roman" panose="02020603050405020304" pitchFamily="18" charset="0"/>
              <a:cs typeface="Times New Roman" panose="02020603050405020304" pitchFamily="18" charset="0"/>
            </a:endParaRPr>
          </a:p>
          <a:p>
            <a:pPr marL="914400" lvl="2" indent="0">
              <a:lnSpc>
                <a:spcPct val="110000"/>
              </a:lnSpc>
              <a:buNone/>
            </a:pPr>
            <a:r>
              <a:rPr lang="cs-CZ" dirty="0">
                <a:latin typeface="Times New Roman" panose="02020603050405020304" pitchFamily="18" charset="0"/>
                <a:cs typeface="Times New Roman" panose="02020603050405020304" pitchFamily="18" charset="0"/>
                <a:hlinkClick r:id="rId4"/>
              </a:rPr>
              <a:t>https://cs.wikipedia.org/wiki/Po%C4%8D%C3%A1te%C4%8Dn%C3%AD_%C3%BAloha</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88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D1BDB9C-CDFD-F3F2-99C1-96B8B93EFE42}"/>
              </a:ext>
            </a:extLst>
          </p:cNvPr>
          <p:cNvSpPr>
            <a:spLocks noGrp="1"/>
          </p:cNvSpPr>
          <p:nvPr>
            <p:ph idx="1"/>
          </p:nvPr>
        </p:nvSpPr>
        <p:spPr>
          <a:xfrm>
            <a:off x="811564" y="418391"/>
            <a:ext cx="10515600" cy="4351338"/>
          </a:xfrm>
        </p:spPr>
        <p:txBody>
          <a:bodyPr/>
          <a:lstStyle/>
          <a:p>
            <a:pPr marL="0" indent="0">
              <a:buNone/>
            </a:pPr>
            <a:r>
              <a:rPr lang="cs-CZ" dirty="0"/>
              <a:t>Počáteční podmínky                             Moment setrvačnosti</a:t>
            </a:r>
          </a:p>
        </p:txBody>
      </p:sp>
      <p:pic>
        <p:nvPicPr>
          <p:cNvPr id="3074" name="Picture 2">
            <a:extLst>
              <a:ext uri="{FF2B5EF4-FFF2-40B4-BE49-F238E27FC236}">
                <a16:creationId xmlns:a16="http://schemas.microsoft.com/office/drawing/2014/main" id="{C00D8D13-3024-93FE-7375-643E79477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704" y="1351423"/>
            <a:ext cx="6843944" cy="4934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cience Review of Pendulums | Free Homework Help">
            <a:extLst>
              <a:ext uri="{FF2B5EF4-FFF2-40B4-BE49-F238E27FC236}">
                <a16:creationId xmlns:a16="http://schemas.microsoft.com/office/drawing/2014/main" id="{FB2AC54F-3523-930A-D01C-6E6175973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530" y="1220745"/>
            <a:ext cx="2417407" cy="26650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otion in a Circle - Mathematics A-Level Revision">
            <a:extLst>
              <a:ext uri="{FF2B5EF4-FFF2-40B4-BE49-F238E27FC236}">
                <a16:creationId xmlns:a16="http://schemas.microsoft.com/office/drawing/2014/main" id="{D6A843C7-B7D0-675D-81D5-C0BABC289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23" y="4027842"/>
            <a:ext cx="2481247" cy="266504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A59F0B7-41D8-74E6-39EB-0834F6CB45BB}"/>
              </a:ext>
            </a:extLst>
          </p:cNvPr>
          <p:cNvSpPr txBox="1"/>
          <p:nvPr/>
        </p:nvSpPr>
        <p:spPr>
          <a:xfrm>
            <a:off x="5122415" y="6301151"/>
            <a:ext cx="5693931" cy="646331"/>
          </a:xfrm>
          <a:prstGeom prst="rect">
            <a:avLst/>
          </a:prstGeom>
          <a:noFill/>
        </p:spPr>
        <p:txBody>
          <a:bodyPr wrap="none" rtlCol="0">
            <a:spAutoFit/>
          </a:bodyPr>
          <a:lstStyle/>
          <a:p>
            <a:r>
              <a:rPr lang="cs-CZ" dirty="0">
                <a:latin typeface="Times New Roman" panose="02020603050405020304" pitchFamily="18" charset="0"/>
                <a:cs typeface="Times New Roman" panose="02020603050405020304" pitchFamily="18" charset="0"/>
              </a:rPr>
              <a:t>Zdroj: </a:t>
            </a:r>
            <a:r>
              <a:rPr lang="cs-CZ" dirty="0">
                <a:latin typeface="Times New Roman" panose="02020603050405020304" pitchFamily="18" charset="0"/>
                <a:cs typeface="Times New Roman" panose="02020603050405020304" pitchFamily="18" charset="0"/>
                <a:hlinkClick r:id="rId5"/>
              </a:rPr>
              <a:t>http://hyperphysics.phy-astr.gsu.edu/hbase/mi.html</a:t>
            </a:r>
            <a:endParaRPr lang="cs-CZ"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06867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CF8D4-4B89-B4C8-0BAC-DA1BE8E05501}"/>
              </a:ext>
            </a:extLst>
          </p:cNvPr>
          <p:cNvSpPr>
            <a:spLocks noGrp="1"/>
          </p:cNvSpPr>
          <p:nvPr>
            <p:ph type="title"/>
          </p:nvPr>
        </p:nvSpPr>
        <p:spPr/>
        <p:txBody>
          <a:bodyPr/>
          <a:lstStyle/>
          <a:p>
            <a:r>
              <a:rPr lang="cs-CZ" dirty="0"/>
              <a:t>Co mě napadne, když si přečtu zadání?</a:t>
            </a:r>
          </a:p>
        </p:txBody>
      </p:sp>
      <p:sp>
        <p:nvSpPr>
          <p:cNvPr id="3" name="Zástupný obsah 2">
            <a:extLst>
              <a:ext uri="{FF2B5EF4-FFF2-40B4-BE49-F238E27FC236}">
                <a16:creationId xmlns:a16="http://schemas.microsoft.com/office/drawing/2014/main" id="{87AB0951-5DF8-8A7F-42F3-A6733EF23FF9}"/>
              </a:ext>
            </a:extLst>
          </p:cNvPr>
          <p:cNvSpPr>
            <a:spLocks noGrp="1"/>
          </p:cNvSpPr>
          <p:nvPr>
            <p:ph idx="1"/>
          </p:nvPr>
        </p:nvSpPr>
        <p:spPr>
          <a:xfrm>
            <a:off x="838200" y="1825625"/>
            <a:ext cx="10515600" cy="4877016"/>
          </a:xfrm>
        </p:spPr>
        <p:txBody>
          <a:bodyPr>
            <a:normAutofit fontScale="92500" lnSpcReduction="20000"/>
          </a:bodyPr>
          <a:lstStyle/>
          <a:p>
            <a:pPr marL="514350" indent="-514350" algn="just">
              <a:lnSpc>
                <a:spcPct val="110000"/>
              </a:lnSpc>
              <a:buFont typeface="+mj-lt"/>
              <a:buAutoNum type="arabicPeriod" startAt="4"/>
            </a:pPr>
            <a:r>
              <a:rPr lang="cs-CZ" dirty="0">
                <a:latin typeface="Times New Roman" panose="02020603050405020304" pitchFamily="18" charset="0"/>
                <a:cs typeface="Times New Roman" panose="02020603050405020304" pitchFamily="18" charset="0"/>
              </a:rPr>
              <a:t>Prostudujte pohyb tohoto </a:t>
            </a:r>
            <a:r>
              <a:rPr lang="cs-CZ" dirty="0">
                <a:solidFill>
                  <a:srgbClr val="00B0F0"/>
                </a:solidFill>
                <a:latin typeface="Times New Roman" panose="02020603050405020304" pitchFamily="18" charset="0"/>
                <a:cs typeface="Times New Roman" panose="02020603050405020304" pitchFamily="18" charset="0"/>
              </a:rPr>
              <a:t>kyvadla</a:t>
            </a:r>
            <a:r>
              <a:rPr lang="cs-CZ" dirty="0">
                <a:latin typeface="Times New Roman" panose="02020603050405020304" pitchFamily="18" charset="0"/>
                <a:cs typeface="Times New Roman" panose="02020603050405020304" pitchFamily="18" charset="0"/>
              </a:rPr>
              <a:t> za </a:t>
            </a:r>
            <a:r>
              <a:rPr lang="cs-CZ" dirty="0">
                <a:solidFill>
                  <a:schemeClr val="accent2">
                    <a:lumMod val="50000"/>
                  </a:schemeClr>
                </a:solidFill>
                <a:latin typeface="Times New Roman" panose="02020603050405020304" pitchFamily="18" charset="0"/>
                <a:cs typeface="Times New Roman" panose="02020603050405020304" pitchFamily="18" charset="0"/>
              </a:rPr>
              <a:t>různých podmínek</a:t>
            </a:r>
            <a:r>
              <a:rPr lang="cs-CZ" dirty="0">
                <a:latin typeface="Times New Roman" panose="02020603050405020304" pitchFamily="18" charset="0"/>
                <a:cs typeface="Times New Roman" panose="02020603050405020304" pitchFamily="18" charset="0"/>
              </a:rPr>
              <a:t>.</a:t>
            </a:r>
          </a:p>
          <a:p>
            <a:pPr marL="0" indent="0" algn="just">
              <a:lnSpc>
                <a:spcPct val="110000"/>
              </a:lnSpc>
              <a:buNone/>
            </a:pPr>
            <a:endParaRPr lang="cs-CZ" dirty="0">
              <a:latin typeface="Times New Roman" panose="02020603050405020304" pitchFamily="18" charset="0"/>
              <a:cs typeface="Times New Roman" panose="02020603050405020304" pitchFamily="18" charset="0"/>
            </a:endParaRPr>
          </a:p>
          <a:p>
            <a:pPr marL="457200" lvl="1" indent="0" algn="just">
              <a:lnSpc>
                <a:spcPct val="100000"/>
              </a:lnSpc>
              <a:buNone/>
            </a:pPr>
            <a:r>
              <a:rPr lang="cs-CZ" sz="2800" dirty="0">
                <a:solidFill>
                  <a:srgbClr val="00B0F0"/>
                </a:solidFill>
                <a:latin typeface="Times New Roman" panose="02020603050405020304" pitchFamily="18" charset="0"/>
                <a:cs typeface="Times New Roman" panose="02020603050405020304" pitchFamily="18" charset="0"/>
              </a:rPr>
              <a:t>Jaké jsou podmínky proto, aby byla tyčka skutečně kyvadlo (měla pevný závěs; kyvadlo se nerozpadlo)?</a:t>
            </a:r>
            <a:r>
              <a:rPr lang="cs-CZ" sz="2800" dirty="0">
                <a:solidFill>
                  <a:srgbClr val="66CCFF"/>
                </a:solidFill>
                <a:latin typeface="Times New Roman" panose="02020603050405020304" pitchFamily="18" charset="0"/>
                <a:cs typeface="Times New Roman" panose="02020603050405020304" pitchFamily="18" charset="0"/>
              </a:rPr>
              <a:t> </a:t>
            </a:r>
          </a:p>
          <a:p>
            <a:pPr marL="457200" lvl="1" indent="0" algn="just">
              <a:lnSpc>
                <a:spcPct val="100000"/>
              </a:lnSpc>
              <a:buNone/>
            </a:pPr>
            <a:r>
              <a:rPr lang="cs-CZ" sz="2800" dirty="0">
                <a:solidFill>
                  <a:schemeClr val="accent2">
                    <a:lumMod val="50000"/>
                  </a:schemeClr>
                </a:solidFill>
                <a:latin typeface="Times New Roman" panose="02020603050405020304" pitchFamily="18" charset="0"/>
                <a:cs typeface="Times New Roman" panose="02020603050405020304" pitchFamily="18" charset="0"/>
              </a:rPr>
              <a:t>Co všechno lze měnit: síly magnetů, moment setrvačnosti tyčky, nemagnetickou desku a její tloušťku, počáteční podmínky, …? </a:t>
            </a:r>
          </a:p>
          <a:p>
            <a:pPr marL="457200" lvl="1" indent="0" algn="just">
              <a:lnSpc>
                <a:spcPct val="100000"/>
              </a:lnSpc>
              <a:buNone/>
            </a:pPr>
            <a:endParaRPr lang="cs-CZ" sz="2800" dirty="0">
              <a:solidFill>
                <a:schemeClr val="accent2">
                  <a:lumMod val="50000"/>
                </a:schemeClr>
              </a:solidFill>
              <a:latin typeface="Times New Roman" panose="02020603050405020304" pitchFamily="18" charset="0"/>
              <a:cs typeface="Times New Roman" panose="02020603050405020304" pitchFamily="18" charset="0"/>
            </a:endParaRPr>
          </a:p>
          <a:p>
            <a:pPr marL="457200" lvl="1" indent="0" algn="just">
              <a:lnSpc>
                <a:spcPct val="100000"/>
              </a:lnSpc>
              <a:buNone/>
            </a:pPr>
            <a:r>
              <a:rPr lang="cs-CZ" sz="2800" dirty="0">
                <a:latin typeface="Times New Roman" panose="02020603050405020304" pitchFamily="18" charset="0"/>
                <a:cs typeface="Times New Roman" panose="02020603050405020304" pitchFamily="18" charset="0"/>
              </a:rPr>
              <a:t>Pojmy k prostudování: </a:t>
            </a:r>
          </a:p>
          <a:p>
            <a:pPr marL="457200" lvl="1" indent="0" algn="just">
              <a:lnSpc>
                <a:spcPct val="100000"/>
              </a:lnSpc>
              <a:buNone/>
            </a:pPr>
            <a:r>
              <a:rPr lang="cs-CZ" sz="2800" dirty="0">
                <a:latin typeface="Times New Roman" panose="02020603050405020304" pitchFamily="18" charset="0"/>
                <a:cs typeface="Times New Roman" panose="02020603050405020304" pitchFamily="18" charset="0"/>
              </a:rPr>
              <a:t>kyvadlo, síla, moment síly, tuhé těleso, první a druhá impulzová věta</a:t>
            </a:r>
          </a:p>
          <a:p>
            <a:pPr marL="457200" lvl="1" indent="0" algn="just">
              <a:lnSpc>
                <a:spcPct val="100000"/>
              </a:lnSpc>
              <a:buNone/>
            </a:pPr>
            <a:r>
              <a:rPr lang="cs-CZ" sz="2200" dirty="0">
                <a:latin typeface="Times New Roman" panose="02020603050405020304" pitchFamily="18" charset="0"/>
                <a:cs typeface="Times New Roman" panose="02020603050405020304" pitchFamily="18" charset="0"/>
                <a:hlinkClick r:id="rId2"/>
              </a:rPr>
              <a:t>https://en.wikipedia.org/wiki/Pendulum</a:t>
            </a:r>
            <a:endParaRPr lang="cs-CZ" sz="2200" dirty="0">
              <a:latin typeface="Times New Roman" panose="02020603050405020304" pitchFamily="18" charset="0"/>
              <a:cs typeface="Times New Roman" panose="02020603050405020304" pitchFamily="18" charset="0"/>
            </a:endParaRPr>
          </a:p>
          <a:p>
            <a:pPr marL="457200" lvl="1" indent="0" algn="just">
              <a:lnSpc>
                <a:spcPct val="100000"/>
              </a:lnSpc>
              <a:buNone/>
            </a:pPr>
            <a:r>
              <a:rPr lang="cs-CZ" sz="2200" dirty="0">
                <a:latin typeface="Times New Roman" panose="02020603050405020304" pitchFamily="18" charset="0"/>
                <a:cs typeface="Times New Roman" panose="02020603050405020304" pitchFamily="18" charset="0"/>
                <a:hlinkClick r:id="rId3"/>
              </a:rPr>
              <a:t>http://fyzikalniolympiada.cz/texty/r_pohyb.pdf</a:t>
            </a:r>
            <a:endParaRPr lang="cs-CZ" sz="2200" dirty="0">
              <a:latin typeface="Times New Roman" panose="02020603050405020304" pitchFamily="18" charset="0"/>
              <a:cs typeface="Times New Roman" panose="02020603050405020304" pitchFamily="18" charset="0"/>
            </a:endParaRPr>
          </a:p>
          <a:p>
            <a:pPr marL="457200" lvl="1" indent="0" algn="just">
              <a:lnSpc>
                <a:spcPct val="100000"/>
              </a:lnSpc>
              <a:buNone/>
            </a:pPr>
            <a:r>
              <a:rPr lang="cs-CZ" sz="2800" dirty="0">
                <a:latin typeface="Times New Roman" panose="02020603050405020304" pitchFamily="18" charset="0"/>
                <a:cs typeface="Times New Roman" panose="02020603050405020304" pitchFamily="18" charset="0"/>
              </a:rPr>
              <a:t> </a:t>
            </a:r>
            <a:endParaRPr lang="cs-CZ" sz="2800"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98797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D14296-7657-E83F-074A-8FFAC5A346B9}"/>
              </a:ext>
            </a:extLst>
          </p:cNvPr>
          <p:cNvSpPr>
            <a:spLocks noGrp="1"/>
          </p:cNvSpPr>
          <p:nvPr>
            <p:ph type="title"/>
          </p:nvPr>
        </p:nvSpPr>
        <p:spPr/>
        <p:txBody>
          <a:bodyPr/>
          <a:lstStyle/>
          <a:p>
            <a:r>
              <a:rPr lang="cs-CZ" dirty="0"/>
              <a:t>Prvních 5 kroků, jak začít řešit</a:t>
            </a:r>
          </a:p>
        </p:txBody>
      </p:sp>
      <p:sp>
        <p:nvSpPr>
          <p:cNvPr id="3" name="Zástupný obsah 2">
            <a:extLst>
              <a:ext uri="{FF2B5EF4-FFF2-40B4-BE49-F238E27FC236}">
                <a16:creationId xmlns:a16="http://schemas.microsoft.com/office/drawing/2014/main" id="{4DAE1E94-1A9B-6255-73A5-E4D6880F543E}"/>
              </a:ext>
            </a:extLst>
          </p:cNvPr>
          <p:cNvSpPr>
            <a:spLocks noGrp="1"/>
          </p:cNvSpPr>
          <p:nvPr>
            <p:ph idx="1"/>
          </p:nvPr>
        </p:nvSpPr>
        <p:spPr>
          <a:xfrm>
            <a:off x="838200" y="1825625"/>
            <a:ext cx="10515600" cy="4868138"/>
          </a:xfrm>
        </p:spPr>
        <p:txBody>
          <a:bodyPr>
            <a:normAutofit/>
          </a:bodyPr>
          <a:lstStyle/>
          <a:p>
            <a:pPr marL="514350" indent="-514350">
              <a:lnSpc>
                <a:spcPct val="100000"/>
              </a:lnSpc>
              <a:buFont typeface="+mj-lt"/>
              <a:buAutoNum type="arabicPeriod"/>
            </a:pPr>
            <a:r>
              <a:rPr lang="cs-CZ" dirty="0"/>
              <a:t>Krok: </a:t>
            </a:r>
            <a:r>
              <a:rPr lang="cs-CZ" dirty="0">
                <a:solidFill>
                  <a:srgbClr val="FF0000"/>
                </a:solidFill>
              </a:rPr>
              <a:t>Rešerše podle klíčových slov</a:t>
            </a:r>
          </a:p>
          <a:p>
            <a:pPr marL="457200" lvl="1" indent="0" algn="ctr">
              <a:lnSpc>
                <a:spcPct val="100000"/>
              </a:lnSpc>
              <a:buNone/>
            </a:pPr>
            <a:r>
              <a:rPr lang="cs-CZ" dirty="0"/>
              <a:t>„Eulerovo kyvadlo, magnet, nemagnetický materiál, kyvadlo“</a:t>
            </a:r>
            <a:endParaRPr lang="cs-CZ" dirty="0">
              <a:solidFill>
                <a:srgbClr val="FF0000"/>
              </a:solidFill>
            </a:endParaRPr>
          </a:p>
          <a:p>
            <a:pPr marL="514350" indent="-514350">
              <a:lnSpc>
                <a:spcPct val="100000"/>
              </a:lnSpc>
              <a:buFont typeface="+mj-lt"/>
              <a:buAutoNum type="arabicPeriod"/>
            </a:pPr>
            <a:r>
              <a:rPr lang="cs-CZ" dirty="0"/>
              <a:t>Krok: </a:t>
            </a:r>
            <a:r>
              <a:rPr lang="cs-CZ" dirty="0">
                <a:solidFill>
                  <a:srgbClr val="FF0000"/>
                </a:solidFill>
              </a:rPr>
              <a:t>Rešerše podle doporučené literatury</a:t>
            </a:r>
          </a:p>
          <a:p>
            <a:pPr marL="0" indent="0" algn="ctr">
              <a:lnSpc>
                <a:spcPct val="100000"/>
              </a:lnSpc>
              <a:buNone/>
            </a:pPr>
            <a:r>
              <a:rPr lang="cs-CZ" sz="2400" dirty="0">
                <a:hlinkClick r:id="rId2"/>
              </a:rPr>
              <a:t>https://stemfellowship.org/iypt-references/problem8/</a:t>
            </a:r>
            <a:endParaRPr lang="cs-CZ" sz="2400" dirty="0"/>
          </a:p>
          <a:p>
            <a:pPr marL="514350" indent="-514350">
              <a:lnSpc>
                <a:spcPct val="100000"/>
              </a:lnSpc>
              <a:buFont typeface="+mj-lt"/>
              <a:buAutoNum type="arabicPeriod" startAt="3"/>
            </a:pPr>
            <a:r>
              <a:rPr lang="cs-CZ" dirty="0"/>
              <a:t>Krok: </a:t>
            </a:r>
            <a:r>
              <a:rPr lang="cs-CZ" dirty="0">
                <a:solidFill>
                  <a:srgbClr val="FF0000"/>
                </a:solidFill>
              </a:rPr>
              <a:t>První vlastní demonstrace jevu</a:t>
            </a:r>
          </a:p>
          <a:p>
            <a:pPr marL="0" indent="0">
              <a:lnSpc>
                <a:spcPct val="100000"/>
              </a:lnSpc>
              <a:buNone/>
            </a:pPr>
            <a:r>
              <a:rPr lang="cs-CZ" sz="2400" dirty="0">
                <a:hlinkClick r:id="rId3"/>
              </a:rPr>
              <a:t>https://www.youtube.com/watch?v=zrjZfR0s1KY&amp;ab_channel=FenixScienceClub</a:t>
            </a:r>
            <a:endParaRPr lang="cs-CZ" sz="2400" dirty="0">
              <a:solidFill>
                <a:srgbClr val="FF0000"/>
              </a:solidFill>
            </a:endParaRPr>
          </a:p>
          <a:p>
            <a:pPr marL="514350" indent="-514350">
              <a:lnSpc>
                <a:spcPct val="100000"/>
              </a:lnSpc>
              <a:buFont typeface="+mj-lt"/>
              <a:buAutoNum type="arabicPeriod" startAt="4"/>
            </a:pPr>
            <a:r>
              <a:rPr lang="cs-CZ" dirty="0"/>
              <a:t>Krok: </a:t>
            </a:r>
            <a:r>
              <a:rPr lang="cs-CZ" dirty="0">
                <a:solidFill>
                  <a:srgbClr val="FF0000"/>
                </a:solidFill>
              </a:rPr>
              <a:t>První pokus o teoretický popis  (jednoduchý model)</a:t>
            </a:r>
          </a:p>
          <a:p>
            <a:pPr marL="514350" indent="-514350">
              <a:lnSpc>
                <a:spcPct val="100000"/>
              </a:lnSpc>
              <a:buFont typeface="+mj-lt"/>
              <a:buAutoNum type="arabicPeriod" startAt="4"/>
            </a:pPr>
            <a:r>
              <a:rPr lang="cs-CZ" dirty="0"/>
              <a:t>Krok: </a:t>
            </a:r>
            <a:r>
              <a:rPr lang="cs-CZ" dirty="0">
                <a:solidFill>
                  <a:srgbClr val="FF0000"/>
                </a:solidFill>
              </a:rPr>
              <a:t>Porovnat model s experimenty</a:t>
            </a:r>
          </a:p>
        </p:txBody>
      </p:sp>
    </p:spTree>
    <p:extLst>
      <p:ext uri="{BB962C8B-B14F-4D97-AF65-F5344CB8AC3E}">
        <p14:creationId xmlns:p14="http://schemas.microsoft.com/office/powerpoint/2010/main" val="2620771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E2247E-1AC0-AAFE-872F-0925734D48A7}"/>
              </a:ext>
            </a:extLst>
          </p:cNvPr>
          <p:cNvSpPr>
            <a:spLocks noGrp="1"/>
          </p:cNvSpPr>
          <p:nvPr>
            <p:ph type="title"/>
          </p:nvPr>
        </p:nvSpPr>
        <p:spPr/>
        <p:txBody>
          <a:bodyPr/>
          <a:lstStyle/>
          <a:p>
            <a:endParaRPr lang="cs-CZ"/>
          </a:p>
        </p:txBody>
      </p:sp>
      <p:pic>
        <p:nvPicPr>
          <p:cNvPr id="4" name="8. Euler’s Pendulum (IYPT 2023)">
            <a:hlinkClick r:id="" action="ppaction://media"/>
            <a:extLst>
              <a:ext uri="{FF2B5EF4-FFF2-40B4-BE49-F238E27FC236}">
                <a16:creationId xmlns:a16="http://schemas.microsoft.com/office/drawing/2014/main" id="{76F639E4-640B-B8C6-C641-0AF7B6D5E7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3294" y="777611"/>
            <a:ext cx="8114190" cy="6085088"/>
          </a:xfrm>
        </p:spPr>
      </p:pic>
      <p:sp>
        <p:nvSpPr>
          <p:cNvPr id="3" name="TextovéPole 2">
            <a:extLst>
              <a:ext uri="{FF2B5EF4-FFF2-40B4-BE49-F238E27FC236}">
                <a16:creationId xmlns:a16="http://schemas.microsoft.com/office/drawing/2014/main" id="{35EE76CB-56BE-DD89-E8AB-6C17200F6BF5}"/>
              </a:ext>
            </a:extLst>
          </p:cNvPr>
          <p:cNvSpPr txBox="1"/>
          <p:nvPr/>
        </p:nvSpPr>
        <p:spPr>
          <a:xfrm>
            <a:off x="488272" y="195309"/>
            <a:ext cx="9187130" cy="646331"/>
          </a:xfrm>
          <a:prstGeom prst="rect">
            <a:avLst/>
          </a:prstGeom>
          <a:noFill/>
        </p:spPr>
        <p:txBody>
          <a:bodyPr wrap="none" rtlCol="0">
            <a:spAutoFit/>
          </a:bodyPr>
          <a:lstStyle/>
          <a:p>
            <a:r>
              <a:rPr lang="cs-CZ" dirty="0" err="1"/>
              <a:t>Youtube</a:t>
            </a:r>
            <a:r>
              <a:rPr lang="cs-CZ" dirty="0"/>
              <a:t> video: </a:t>
            </a:r>
            <a:r>
              <a:rPr lang="cs-CZ" sz="1800" dirty="0">
                <a:hlinkClick r:id="rId5"/>
              </a:rPr>
              <a:t>https://www.youtube.com/watch?v=zrjZfR0s1KY&amp;ab_channel=FenixScienceClub</a:t>
            </a:r>
            <a:endParaRPr lang="cs-CZ" sz="1800" dirty="0">
              <a:solidFill>
                <a:srgbClr val="FF0000"/>
              </a:solidFill>
            </a:endParaRPr>
          </a:p>
          <a:p>
            <a:r>
              <a:rPr lang="cs-CZ" dirty="0"/>
              <a:t>Kredit: klub Fénix: </a:t>
            </a:r>
            <a:r>
              <a:rPr lang="cs-CZ" dirty="0">
                <a:hlinkClick r:id="rId6"/>
              </a:rPr>
              <a:t>https://fenix.club/turniej-mlodych-fizykow/</a:t>
            </a:r>
            <a:r>
              <a:rPr lang="cs-CZ" dirty="0"/>
              <a:t> </a:t>
            </a:r>
          </a:p>
        </p:txBody>
      </p:sp>
    </p:spTree>
    <p:extLst>
      <p:ext uri="{BB962C8B-B14F-4D97-AF65-F5344CB8AC3E}">
        <p14:creationId xmlns:p14="http://schemas.microsoft.com/office/powerpoint/2010/main" val="269723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D712A7-EBBB-0D00-E809-5941B8673129}"/>
              </a:ext>
            </a:extLst>
          </p:cNvPr>
          <p:cNvSpPr>
            <a:spLocks noGrp="1"/>
          </p:cNvSpPr>
          <p:nvPr>
            <p:ph type="title"/>
          </p:nvPr>
        </p:nvSpPr>
        <p:spPr/>
        <p:txBody>
          <a:bodyPr/>
          <a:lstStyle/>
          <a:p>
            <a:r>
              <a:rPr lang="cs-CZ" dirty="0"/>
              <a:t>Co vidíme?</a:t>
            </a:r>
          </a:p>
        </p:txBody>
      </p:sp>
      <mc:AlternateContent xmlns:mc="http://schemas.openxmlformats.org/markup-compatibility/2006" xmlns:a14="http://schemas.microsoft.com/office/drawing/2010/main">
        <mc:Choice Requires="a14">
          <p:sp>
            <p:nvSpPr>
              <p:cNvPr id="3" name="Zástupný obsah 2">
                <a:extLst>
                  <a:ext uri="{FF2B5EF4-FFF2-40B4-BE49-F238E27FC236}">
                    <a16:creationId xmlns:a16="http://schemas.microsoft.com/office/drawing/2014/main" id="{CC333B19-991D-AAFE-9943-849E329ACC3E}"/>
                  </a:ext>
                </a:extLst>
              </p:cNvPr>
              <p:cNvSpPr>
                <a:spLocks noGrp="1"/>
              </p:cNvSpPr>
              <p:nvPr>
                <p:ph idx="1"/>
              </p:nvPr>
            </p:nvSpPr>
            <p:spPr>
              <a:xfrm>
                <a:off x="838200" y="1589103"/>
                <a:ext cx="11208798" cy="5113538"/>
              </a:xfrm>
            </p:spPr>
            <p:txBody>
              <a:bodyPr>
                <a:normAutofit fontScale="92500" lnSpcReduction="10000"/>
              </a:bodyPr>
              <a:lstStyle/>
              <a:p>
                <a:r>
                  <a:rPr lang="cs-CZ" dirty="0"/>
                  <a:t>Pohyb kyvadla není stacionární</a:t>
                </a:r>
              </a:p>
              <a:p>
                <a:pPr lvl="1">
                  <a:buFont typeface="Wingdings" panose="05000000000000000000" pitchFamily="2" charset="2"/>
                  <a:buChar char="Ø"/>
                </a:pPr>
                <a:r>
                  <a:rPr lang="cs-CZ" dirty="0"/>
                  <a:t>Příčina?  Ztráty energie nárazy tyčky o skleněnou desku, tření? </a:t>
                </a:r>
              </a:p>
              <a:p>
                <a:pPr lvl="1">
                  <a:buFont typeface="Wingdings" panose="05000000000000000000" pitchFamily="2" charset="2"/>
                  <a:buChar char="Ø"/>
                </a:pPr>
                <a:r>
                  <a:rPr lang="cs-CZ" dirty="0"/>
                  <a:t>Mění se perioda (</a:t>
                </a:r>
                <a14:m>
                  <m:oMath xmlns:m="http://schemas.openxmlformats.org/officeDocument/2006/math">
                    <m:r>
                      <a:rPr lang="cs-CZ" i="1" dirty="0" smtClean="0">
                        <a:latin typeface="Cambria Math" panose="02040503050406030204" pitchFamily="18" charset="0"/>
                      </a:rPr>
                      <m:t>𝑃</m:t>
                    </m:r>
                    <m:r>
                      <a:rPr lang="cs-CZ" b="0" i="1" dirty="0" smtClean="0">
                        <a:latin typeface="Cambria Math" panose="02040503050406030204" pitchFamily="18" charset="0"/>
                      </a:rPr>
                      <m:t>, </m:t>
                    </m:r>
                    <m:acc>
                      <m:accPr>
                        <m:chr m:val="̇"/>
                        <m:ctrlPr>
                          <a:rPr lang="cs-CZ" b="0" i="1" dirty="0" smtClean="0">
                            <a:latin typeface="Cambria Math" panose="02040503050406030204" pitchFamily="18" charset="0"/>
                          </a:rPr>
                        </m:ctrlPr>
                      </m:accPr>
                      <m:e>
                        <m:r>
                          <a:rPr lang="cs-CZ" b="0" i="1" dirty="0" smtClean="0">
                            <a:latin typeface="Cambria Math" panose="02040503050406030204" pitchFamily="18" charset="0"/>
                          </a:rPr>
                          <m:t>𝑃</m:t>
                        </m:r>
                      </m:e>
                    </m:acc>
                    <m:r>
                      <a:rPr lang="cs-CZ" b="0" i="1" dirty="0" smtClean="0">
                        <a:latin typeface="Cambria Math" panose="02040503050406030204" pitchFamily="18" charset="0"/>
                      </a:rPr>
                      <m:t>,…</m:t>
                    </m:r>
                  </m:oMath>
                </a14:m>
                <a:r>
                  <a:rPr lang="cs-CZ" dirty="0"/>
                  <a:t>), inklinace,…?</a:t>
                </a:r>
              </a:p>
              <a:p>
                <a:pPr lvl="1">
                  <a:buFont typeface="Wingdings" panose="05000000000000000000" pitchFamily="2" charset="2"/>
                  <a:buChar char="Ø"/>
                </a:pPr>
                <a:r>
                  <a:rPr lang="cs-CZ" dirty="0"/>
                  <a:t>Umístit kameru shora</a:t>
                </a:r>
                <a:r>
                  <a:rPr lang="en-GB" dirty="0"/>
                  <a:t>/</a:t>
                </a:r>
                <a:r>
                  <a:rPr lang="cs-CZ" dirty="0"/>
                  <a:t>zdola a ze strany pro </a:t>
                </a:r>
                <a:r>
                  <a:rPr lang="cs-CZ" dirty="0" err="1"/>
                  <a:t>tracking</a:t>
                </a:r>
                <a:r>
                  <a:rPr lang="cs-CZ" dirty="0"/>
                  <a:t>?</a:t>
                </a:r>
              </a:p>
              <a:p>
                <a:r>
                  <a:rPr lang="cs-CZ" dirty="0"/>
                  <a:t>Pohyb se zdá se být </a:t>
                </a:r>
                <a:r>
                  <a:rPr lang="cs-CZ" dirty="0" err="1"/>
                  <a:t>kvazistacionární</a:t>
                </a:r>
                <a:endParaRPr lang="cs-CZ" dirty="0"/>
              </a:p>
              <a:p>
                <a:pPr marL="457200" lvl="1" indent="0">
                  <a:buNone/>
                </a:pPr>
                <a:r>
                  <a:rPr lang="cs-CZ" dirty="0"/>
                  <a:t> = po krátkou dobu stacionární</a:t>
                </a:r>
              </a:p>
              <a:p>
                <a:pPr lvl="1"/>
                <a:r>
                  <a:rPr lang="cs-CZ" dirty="0"/>
                  <a:t>Stačí uvažovat jen </a:t>
                </a:r>
                <a14:m>
                  <m:oMath xmlns:m="http://schemas.openxmlformats.org/officeDocument/2006/math">
                    <m:r>
                      <a:rPr lang="cs-CZ" i="1" dirty="0" smtClean="0">
                        <a:latin typeface="Cambria Math" panose="02040503050406030204" pitchFamily="18" charset="0"/>
                      </a:rPr>
                      <m:t>𝑃</m:t>
                    </m:r>
                    <m:r>
                      <a:rPr lang="cs-CZ" b="0" i="1" dirty="0" smtClean="0">
                        <a:latin typeface="Cambria Math" panose="02040503050406030204" pitchFamily="18" charset="0"/>
                      </a:rPr>
                      <m:t>, </m:t>
                    </m:r>
                    <m:acc>
                      <m:accPr>
                        <m:chr m:val="̇"/>
                        <m:ctrlPr>
                          <a:rPr lang="cs-CZ" b="0" i="1" dirty="0" smtClean="0">
                            <a:latin typeface="Cambria Math" panose="02040503050406030204" pitchFamily="18" charset="0"/>
                          </a:rPr>
                        </m:ctrlPr>
                      </m:accPr>
                      <m:e>
                        <m:r>
                          <a:rPr lang="cs-CZ" b="0" i="1" dirty="0" smtClean="0">
                            <a:latin typeface="Cambria Math" panose="02040503050406030204" pitchFamily="18" charset="0"/>
                          </a:rPr>
                          <m:t>𝑃</m:t>
                        </m:r>
                      </m:e>
                    </m:acc>
                  </m:oMath>
                </a14:m>
                <a:r>
                  <a:rPr lang="cs-CZ" dirty="0"/>
                  <a:t> pro celý čas měření?</a:t>
                </a:r>
              </a:p>
              <a:p>
                <a:r>
                  <a:rPr lang="cs-CZ" dirty="0"/>
                  <a:t>Úkol pro „teoretiky“:</a:t>
                </a:r>
              </a:p>
              <a:p>
                <a:pPr marL="914400" lvl="1" indent="-457200">
                  <a:buFont typeface="+mj-lt"/>
                  <a:buAutoNum type="arabicPeriod"/>
                </a:pPr>
                <a:r>
                  <a:rPr lang="cs-CZ" dirty="0"/>
                  <a:t>Popsat (kvazi)stacionární jev</a:t>
                </a:r>
              </a:p>
              <a:p>
                <a:pPr marL="914400" lvl="1" indent="-457200">
                  <a:buFont typeface="+mj-lt"/>
                  <a:buAutoNum type="arabicPeriod"/>
                </a:pPr>
                <a:r>
                  <a:rPr lang="cs-CZ" dirty="0"/>
                  <a:t>Co disipativní síly?</a:t>
                </a:r>
              </a:p>
              <a:p>
                <a:r>
                  <a:rPr lang="cs-CZ" dirty="0"/>
                  <a:t>Poznámky:</a:t>
                </a:r>
              </a:p>
              <a:p>
                <a:pPr marL="914400" lvl="1" indent="-457200">
                  <a:buFont typeface="+mj-lt"/>
                  <a:buAutoNum type="arabicPeriod"/>
                </a:pPr>
                <a:r>
                  <a:rPr lang="cs-CZ" dirty="0" err="1"/>
                  <a:t>Hint</a:t>
                </a:r>
                <a:r>
                  <a:rPr lang="cs-CZ" dirty="0"/>
                  <a:t>: Eulerův disk (viz další stránka)</a:t>
                </a:r>
              </a:p>
              <a:p>
                <a:pPr marL="914400" lvl="1" indent="-457200">
                  <a:buFont typeface="+mj-lt"/>
                  <a:buAutoNum type="arabicPeriod"/>
                </a:pPr>
                <a:r>
                  <a:rPr lang="cs-CZ" dirty="0"/>
                  <a:t>Jednoduchý případ, kde se setkat s disipativní silou: tlumený harmonický oscilátor</a:t>
                </a:r>
              </a:p>
              <a:p>
                <a:pPr marL="914400" lvl="2" indent="0">
                  <a:buNone/>
                </a:pPr>
                <a:r>
                  <a:rPr lang="cs-CZ" dirty="0">
                    <a:hlinkClick r:id="rId2"/>
                  </a:rPr>
                  <a:t>https://en.wikipedia.org/wiki/Harmonic_oscillator</a:t>
                </a:r>
                <a:endParaRPr lang="cs-CZ" dirty="0"/>
              </a:p>
              <a:p>
                <a:pPr marL="914400" lvl="2" indent="0">
                  <a:buNone/>
                </a:pPr>
                <a:endParaRPr lang="cs-CZ" dirty="0"/>
              </a:p>
              <a:p>
                <a:endParaRPr lang="cs-CZ" dirty="0"/>
              </a:p>
              <a:p>
                <a:endParaRPr lang="cs-CZ" dirty="0"/>
              </a:p>
            </p:txBody>
          </p:sp>
        </mc:Choice>
        <mc:Fallback xmlns="">
          <p:sp>
            <p:nvSpPr>
              <p:cNvPr id="3" name="Zástupný obsah 2">
                <a:extLst>
                  <a:ext uri="{FF2B5EF4-FFF2-40B4-BE49-F238E27FC236}">
                    <a16:creationId xmlns:a16="http://schemas.microsoft.com/office/drawing/2014/main" id="{CC333B19-991D-AAFE-9943-849E329ACC3E}"/>
                  </a:ext>
                </a:extLst>
              </p:cNvPr>
              <p:cNvSpPr>
                <a:spLocks noGrp="1" noRot="1" noChangeAspect="1" noMove="1" noResize="1" noEditPoints="1" noAdjustHandles="1" noChangeArrowheads="1" noChangeShapeType="1" noTextEdit="1"/>
              </p:cNvSpPr>
              <p:nvPr>
                <p:ph idx="1"/>
              </p:nvPr>
            </p:nvSpPr>
            <p:spPr>
              <a:xfrm>
                <a:off x="838200" y="1589103"/>
                <a:ext cx="11208798" cy="5113538"/>
              </a:xfrm>
              <a:blipFill>
                <a:blip r:embed="rId3"/>
                <a:stretch>
                  <a:fillRect l="-871" t="-2503" b="-715"/>
                </a:stretch>
              </a:blipFill>
            </p:spPr>
            <p:txBody>
              <a:bodyPr/>
              <a:lstStyle/>
              <a:p>
                <a:r>
                  <a:rPr lang="cs-CZ">
                    <a:noFill/>
                  </a:rPr>
                  <a:t> </a:t>
                </a:r>
              </a:p>
            </p:txBody>
          </p:sp>
        </mc:Fallback>
      </mc:AlternateContent>
    </p:spTree>
    <p:extLst>
      <p:ext uri="{BB962C8B-B14F-4D97-AF65-F5344CB8AC3E}">
        <p14:creationId xmlns:p14="http://schemas.microsoft.com/office/powerpoint/2010/main" val="406491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44B338-CC39-6507-E66E-2E4ED9298A50}"/>
              </a:ext>
            </a:extLst>
          </p:cNvPr>
          <p:cNvSpPr>
            <a:spLocks noGrp="1"/>
          </p:cNvSpPr>
          <p:nvPr>
            <p:ph type="title"/>
          </p:nvPr>
        </p:nvSpPr>
        <p:spPr>
          <a:xfrm>
            <a:off x="953609" y="932996"/>
            <a:ext cx="10515600" cy="1325563"/>
          </a:xfrm>
        </p:spPr>
        <p:txBody>
          <a:bodyPr/>
          <a:lstStyle/>
          <a:p>
            <a:r>
              <a:rPr lang="cs-CZ" dirty="0">
                <a:cs typeface="Times New Roman" panose="02020603050405020304" pitchFamily="18" charset="0"/>
              </a:rPr>
              <a:t>Eulerův disk</a:t>
            </a:r>
          </a:p>
        </p:txBody>
      </p:sp>
      <p:sp>
        <p:nvSpPr>
          <p:cNvPr id="3" name="Zástupný obsah 2">
            <a:extLst>
              <a:ext uri="{FF2B5EF4-FFF2-40B4-BE49-F238E27FC236}">
                <a16:creationId xmlns:a16="http://schemas.microsoft.com/office/drawing/2014/main" id="{6D9C982D-E239-C988-4628-0984095880FF}"/>
              </a:ext>
            </a:extLst>
          </p:cNvPr>
          <p:cNvSpPr>
            <a:spLocks noGrp="1"/>
          </p:cNvSpPr>
          <p:nvPr>
            <p:ph idx="1"/>
          </p:nvPr>
        </p:nvSpPr>
        <p:spPr>
          <a:xfrm>
            <a:off x="838200" y="2654422"/>
            <a:ext cx="10515600" cy="4203575"/>
          </a:xfrm>
        </p:spPr>
        <p:txBody>
          <a:bodyPr>
            <a:normAutofit fontScale="92500" lnSpcReduction="10000"/>
          </a:bodyPr>
          <a:lstStyle/>
          <a:p>
            <a:pPr>
              <a:lnSpc>
                <a:spcPct val="110000"/>
              </a:lnSpc>
            </a:pPr>
            <a:r>
              <a:rPr lang="cs-CZ" dirty="0">
                <a:latin typeface="Times New Roman" panose="02020603050405020304" pitchFamily="18" charset="0"/>
                <a:cs typeface="Times New Roman" panose="02020603050405020304" pitchFamily="18" charset="0"/>
              </a:rPr>
              <a:t>Demonstrace: </a:t>
            </a:r>
            <a:endParaRPr lang="en-GB" dirty="0">
              <a:latin typeface="Times New Roman" panose="02020603050405020304" pitchFamily="18" charset="0"/>
              <a:cs typeface="Times New Roman" panose="02020603050405020304" pitchFamily="18" charset="0"/>
            </a:endParaRPr>
          </a:p>
          <a:p>
            <a:pPr>
              <a:lnSpc>
                <a:spcPct val="110000"/>
              </a:lnSpc>
            </a:pPr>
            <a:r>
              <a:rPr lang="cs-CZ" sz="2400" dirty="0">
                <a:latin typeface="Times New Roman" panose="02020603050405020304" pitchFamily="18" charset="0"/>
                <a:cs typeface="Times New Roman" panose="02020603050405020304" pitchFamily="18" charset="0"/>
                <a:hlinkClick r:id="rId2"/>
              </a:rPr>
              <a:t>https://www.youtube.com/watch?v=0ivpvYMZ2ss&amp;ab_channel=Guesite</a:t>
            </a:r>
            <a:endParaRPr lang="cs-CZ" sz="2400" dirty="0">
              <a:latin typeface="Times New Roman" panose="02020603050405020304" pitchFamily="18" charset="0"/>
              <a:cs typeface="Times New Roman" panose="02020603050405020304" pitchFamily="18" charset="0"/>
            </a:endParaRPr>
          </a:p>
          <a:p>
            <a:pPr>
              <a:lnSpc>
                <a:spcPct val="110000"/>
              </a:lnSpc>
            </a:pPr>
            <a:r>
              <a:rPr lang="cs-CZ" dirty="0">
                <a:latin typeface="Times New Roman" panose="02020603050405020304" pitchFamily="18" charset="0"/>
                <a:cs typeface="Times New Roman" panose="02020603050405020304" pitchFamily="18" charset="0"/>
              </a:rPr>
              <a:t>Základní popis:    </a:t>
            </a:r>
            <a:r>
              <a:rPr lang="cs-CZ" sz="2400" dirty="0">
                <a:latin typeface="Times New Roman" panose="02020603050405020304" pitchFamily="18" charset="0"/>
                <a:cs typeface="Times New Roman" panose="02020603050405020304" pitchFamily="18" charset="0"/>
                <a:hlinkClick r:id="rId3"/>
              </a:rPr>
              <a:t>https://en.wikipedia.org/wiki/Euler%27s_Disk?fbclid=IwAR3IcwwAw2auI5YvkaFjaTy9x3w-y0Xy4wSfkKCgT4Y1vMBjofwFFtJwPfM#History_of_research7</a:t>
            </a:r>
            <a:endParaRPr lang="cs-CZ" dirty="0">
              <a:latin typeface="Times New Roman" panose="02020603050405020304" pitchFamily="18" charset="0"/>
              <a:cs typeface="Times New Roman" panose="02020603050405020304" pitchFamily="18" charset="0"/>
            </a:endParaRPr>
          </a:p>
          <a:p>
            <a:pPr>
              <a:lnSpc>
                <a:spcPct val="110000"/>
              </a:lnSpc>
            </a:pPr>
            <a:r>
              <a:rPr lang="cs-CZ" dirty="0">
                <a:latin typeface="Times New Roman" panose="02020603050405020304" pitchFamily="18" charset="0"/>
                <a:cs typeface="Times New Roman" panose="02020603050405020304" pitchFamily="18" charset="0"/>
              </a:rPr>
              <a:t>Dále pro čtení:</a:t>
            </a:r>
          </a:p>
          <a:p>
            <a:pPr marL="457200" lvl="1" indent="0">
              <a:lnSpc>
                <a:spcPct val="110000"/>
              </a:lnSpc>
              <a:buNone/>
            </a:pPr>
            <a:r>
              <a:rPr lang="cs-CZ" dirty="0">
                <a:latin typeface="Times New Roman" panose="02020603050405020304" pitchFamily="18" charset="0"/>
                <a:cs typeface="Times New Roman" panose="02020603050405020304" pitchFamily="18" charset="0"/>
                <a:hlinkClick r:id="rId4"/>
              </a:rPr>
              <a:t>http://eulersdisk.com/</a:t>
            </a:r>
            <a:endParaRPr lang="cs-CZ" dirty="0">
              <a:latin typeface="Times New Roman" panose="02020603050405020304" pitchFamily="18" charset="0"/>
              <a:cs typeface="Times New Roman" panose="02020603050405020304" pitchFamily="18" charset="0"/>
            </a:endParaRPr>
          </a:p>
          <a:p>
            <a:pPr marL="457200" lvl="1" indent="0">
              <a:lnSpc>
                <a:spcPct val="110000"/>
              </a:lnSpc>
              <a:buNone/>
            </a:pPr>
            <a:r>
              <a:rPr lang="cs-CZ" dirty="0">
                <a:latin typeface="Times New Roman" panose="02020603050405020304" pitchFamily="18" charset="0"/>
                <a:cs typeface="Times New Roman" panose="02020603050405020304" pitchFamily="18" charset="0"/>
                <a:hlinkClick r:id="rId5"/>
              </a:rPr>
              <a:t>https://www.real-world-physics-problems.com/eulers-disk.html https://www.researchgate.net/publication/8464232_Rolling_and_slipping_motion_of_Euler's_disk</a:t>
            </a:r>
            <a:endParaRPr lang="cs-CZ" dirty="0">
              <a:latin typeface="Times New Roman" panose="02020603050405020304" pitchFamily="18" charset="0"/>
              <a:cs typeface="Times New Roman" panose="02020603050405020304" pitchFamily="18" charset="0"/>
            </a:endParaRPr>
          </a:p>
          <a:p>
            <a:endParaRPr lang="cs-CZ" dirty="0"/>
          </a:p>
        </p:txBody>
      </p:sp>
      <p:pic>
        <p:nvPicPr>
          <p:cNvPr id="5122" name="Picture 2">
            <a:extLst>
              <a:ext uri="{FF2B5EF4-FFF2-40B4-BE49-F238E27FC236}">
                <a16:creationId xmlns:a16="http://schemas.microsoft.com/office/drawing/2014/main" id="{6BFDF096-10C2-A27A-2A98-0559481F28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2504" y="261924"/>
            <a:ext cx="4092387" cy="286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241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s is an Euler's Disk">
            <a:hlinkClick r:id="" action="ppaction://media"/>
            <a:extLst>
              <a:ext uri="{FF2B5EF4-FFF2-40B4-BE49-F238E27FC236}">
                <a16:creationId xmlns:a16="http://schemas.microsoft.com/office/drawing/2014/main" id="{540C43A1-363E-EC90-747F-BAD415A134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5218" y="639858"/>
            <a:ext cx="10162992" cy="5716553"/>
          </a:xfrm>
        </p:spPr>
      </p:pic>
      <p:sp>
        <p:nvSpPr>
          <p:cNvPr id="6" name="TextovéPole 5">
            <a:extLst>
              <a:ext uri="{FF2B5EF4-FFF2-40B4-BE49-F238E27FC236}">
                <a16:creationId xmlns:a16="http://schemas.microsoft.com/office/drawing/2014/main" id="{C3DCD593-4DF5-5429-0EBE-0670CF5F2A86}"/>
              </a:ext>
            </a:extLst>
          </p:cNvPr>
          <p:cNvSpPr txBox="1"/>
          <p:nvPr/>
        </p:nvSpPr>
        <p:spPr>
          <a:xfrm>
            <a:off x="1159506" y="132257"/>
            <a:ext cx="9694416" cy="369332"/>
          </a:xfrm>
          <a:prstGeom prst="rect">
            <a:avLst/>
          </a:prstGeom>
          <a:noFill/>
        </p:spPr>
        <p:txBody>
          <a:bodyPr wrap="square">
            <a:spAutoFit/>
          </a:bodyPr>
          <a:lstStyle/>
          <a:p>
            <a:r>
              <a:rPr lang="cs-CZ" dirty="0" err="1"/>
              <a:t>Youtube</a:t>
            </a:r>
            <a:r>
              <a:rPr lang="cs-CZ" dirty="0"/>
              <a:t> video: </a:t>
            </a:r>
            <a:r>
              <a:rPr lang="cs-CZ" sz="1800" dirty="0">
                <a:hlinkClick r:id="rId5"/>
              </a:rPr>
              <a:t>https://www.youtube.com/watch?v=0ivpvYMZ2ss&amp;ab_channel=Guesite</a:t>
            </a:r>
            <a:endParaRPr lang="cs-CZ" sz="1800" dirty="0"/>
          </a:p>
        </p:txBody>
      </p:sp>
    </p:spTree>
    <p:extLst>
      <p:ext uri="{BB962C8B-B14F-4D97-AF65-F5344CB8AC3E}">
        <p14:creationId xmlns:p14="http://schemas.microsoft.com/office/powerpoint/2010/main" val="2897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B8B5CD-9E19-F1C2-3FDA-D77B556A05BE}"/>
              </a:ext>
            </a:extLst>
          </p:cNvPr>
          <p:cNvSpPr>
            <a:spLocks noGrp="1"/>
          </p:cNvSpPr>
          <p:nvPr>
            <p:ph type="title"/>
          </p:nvPr>
        </p:nvSpPr>
        <p:spPr/>
        <p:txBody>
          <a:bodyPr/>
          <a:lstStyle/>
          <a:p>
            <a:r>
              <a:rPr lang="cs-CZ" dirty="0">
                <a:cs typeface="Times New Roman" panose="02020603050405020304" pitchFamily="18" charset="0"/>
              </a:rPr>
              <a:t>Shrnutí</a:t>
            </a:r>
          </a:p>
        </p:txBody>
      </p:sp>
      <p:sp>
        <p:nvSpPr>
          <p:cNvPr id="3" name="Zástupný obsah 2">
            <a:extLst>
              <a:ext uri="{FF2B5EF4-FFF2-40B4-BE49-F238E27FC236}">
                <a16:creationId xmlns:a16="http://schemas.microsoft.com/office/drawing/2014/main" id="{1F858AF2-CAFF-D716-56AB-DD83C45D11CE}"/>
              </a:ext>
            </a:extLst>
          </p:cNvPr>
          <p:cNvSpPr>
            <a:spLocks noGrp="1"/>
          </p:cNvSpPr>
          <p:nvPr>
            <p:ph idx="1"/>
          </p:nvPr>
        </p:nvSpPr>
        <p:spPr>
          <a:xfrm>
            <a:off x="838199" y="1825624"/>
            <a:ext cx="11173287" cy="4903649"/>
          </a:xfrm>
        </p:spPr>
        <p:txBody>
          <a:bodyPr>
            <a:normAutofit fontScale="70000" lnSpcReduction="20000"/>
          </a:bodyPr>
          <a:lstStyle/>
          <a:p>
            <a:pPr marL="0" indent="0">
              <a:lnSpc>
                <a:spcPct val="120000"/>
              </a:lnSpc>
              <a:buNone/>
            </a:pPr>
            <a:r>
              <a:rPr lang="cs-CZ" sz="4000" dirty="0">
                <a:latin typeface="Times New Roman" panose="02020603050405020304" pitchFamily="18" charset="0"/>
                <a:cs typeface="Times New Roman" panose="02020603050405020304" pitchFamily="18" charset="0"/>
              </a:rPr>
              <a:t>Co po dnešku dělat?</a:t>
            </a:r>
          </a:p>
          <a:p>
            <a:pPr marL="914400" lvl="1" indent="-457200">
              <a:lnSpc>
                <a:spcPct val="120000"/>
              </a:lnSpc>
              <a:buFont typeface="+mj-lt"/>
              <a:buAutoNum type="arabicParenR"/>
            </a:pPr>
            <a:r>
              <a:rPr lang="cs-CZ" sz="3700" dirty="0">
                <a:latin typeface="Times New Roman" panose="02020603050405020304" pitchFamily="18" charset="0"/>
                <a:cs typeface="Times New Roman" panose="02020603050405020304" pitchFamily="18" charset="0"/>
              </a:rPr>
              <a:t>Rešerše dostupné literatury</a:t>
            </a:r>
          </a:p>
          <a:p>
            <a:pPr lvl="2">
              <a:lnSpc>
                <a:spcPct val="120000"/>
              </a:lnSpc>
              <a:buFont typeface="Wingdings" panose="05000000000000000000" pitchFamily="2" charset="2"/>
              <a:buChar char="Ø"/>
            </a:pPr>
            <a:r>
              <a:rPr lang="cs-CZ" sz="3100" dirty="0">
                <a:latin typeface="Times New Roman" panose="02020603050405020304" pitchFamily="18" charset="0"/>
                <a:cs typeface="Times New Roman" panose="02020603050405020304" pitchFamily="18" charset="0"/>
              </a:rPr>
              <a:t>Získáte základní vhled do problematiky a zjistit, co už se o efektu ví (viz Eulerův disk).</a:t>
            </a:r>
          </a:p>
          <a:p>
            <a:pPr marL="914400" lvl="1" indent="-457200">
              <a:lnSpc>
                <a:spcPct val="120000"/>
              </a:lnSpc>
              <a:buFont typeface="+mj-lt"/>
              <a:buAutoNum type="arabicParenR"/>
            </a:pPr>
            <a:r>
              <a:rPr lang="cs-CZ" sz="3700" dirty="0">
                <a:latin typeface="Times New Roman" panose="02020603050405020304" pitchFamily="18" charset="0"/>
                <a:cs typeface="Times New Roman" panose="02020603050405020304" pitchFamily="18" charset="0"/>
              </a:rPr>
              <a:t>Provést první vlastní demonstraci jevu</a:t>
            </a:r>
          </a:p>
          <a:p>
            <a:pPr lvl="2">
              <a:lnSpc>
                <a:spcPct val="120000"/>
              </a:lnSpc>
              <a:buFont typeface="Wingdings" panose="05000000000000000000" pitchFamily="2" charset="2"/>
              <a:buChar char="Ø"/>
            </a:pPr>
            <a:r>
              <a:rPr lang="cs-CZ" sz="3100" dirty="0">
                <a:latin typeface="Times New Roman" panose="02020603050405020304" pitchFamily="18" charset="0"/>
                <a:cs typeface="Times New Roman" panose="02020603050405020304" pitchFamily="18" charset="0"/>
              </a:rPr>
              <a:t>Zreprodukovat experiment na videu.</a:t>
            </a:r>
          </a:p>
          <a:p>
            <a:pPr marL="914400" lvl="1" indent="-457200">
              <a:lnSpc>
                <a:spcPct val="120000"/>
              </a:lnSpc>
              <a:buFont typeface="+mj-lt"/>
              <a:buAutoNum type="arabicParenR"/>
            </a:pPr>
            <a:r>
              <a:rPr lang="cs-CZ" sz="3700" dirty="0">
                <a:latin typeface="Times New Roman" panose="02020603050405020304" pitchFamily="18" charset="0"/>
                <a:cs typeface="Times New Roman" panose="02020603050405020304" pitchFamily="18" charset="0"/>
              </a:rPr>
              <a:t>Načrtnout rozumně jednoduchý model a porovnat ho s demonstrací.</a:t>
            </a:r>
          </a:p>
          <a:p>
            <a:pPr lvl="2">
              <a:lnSpc>
                <a:spcPct val="120000"/>
              </a:lnSpc>
              <a:buFont typeface="Wingdings" panose="05000000000000000000" pitchFamily="2" charset="2"/>
              <a:buChar char="Ø"/>
            </a:pPr>
            <a:r>
              <a:rPr lang="cs-CZ" sz="3100" dirty="0">
                <a:latin typeface="Times New Roman" panose="02020603050405020304" pitchFamily="18" charset="0"/>
                <a:cs typeface="Times New Roman" panose="02020603050405020304" pitchFamily="18" charset="0"/>
              </a:rPr>
              <a:t>Nastudovat si teorii pohybu Eulerova disku, najít analogii pro Eulerovo kyvadlo.</a:t>
            </a:r>
          </a:p>
          <a:p>
            <a:pPr marL="914400" lvl="2" indent="0">
              <a:buNone/>
            </a:pPr>
            <a:endParaRPr lang="cs-CZ" dirty="0">
              <a:latin typeface="Times New Roman" panose="02020603050405020304" pitchFamily="18" charset="0"/>
              <a:cs typeface="Times New Roman" panose="02020603050405020304" pitchFamily="18" charset="0"/>
            </a:endParaRPr>
          </a:p>
          <a:p>
            <a:pPr marL="914400" lvl="1" indent="-457200">
              <a:buFont typeface="+mj-lt"/>
              <a:buAutoNum type="arabicParenR"/>
            </a:pP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pPr marL="0" indent="0" algn="r">
              <a:buNone/>
            </a:pPr>
            <a:r>
              <a:rPr lang="cs-CZ" dirty="0">
                <a:latin typeface="Times New Roman" panose="02020603050405020304" pitchFamily="18" charset="0"/>
                <a:cs typeface="Times New Roman" panose="02020603050405020304" pitchFamily="18" charset="0"/>
              </a:rPr>
              <a:t>Zkusili jste všechno a potřebujete poradit? </a:t>
            </a:r>
          </a:p>
          <a:p>
            <a:pPr marL="0" indent="0" algn="r">
              <a:buNone/>
            </a:pPr>
            <a:r>
              <a:rPr lang="cs-CZ" dirty="0">
                <a:latin typeface="Times New Roman" panose="02020603050405020304" pitchFamily="18" charset="0"/>
                <a:cs typeface="Times New Roman" panose="02020603050405020304" pitchFamily="18" charset="0"/>
              </a:rPr>
              <a:t>Zkuste napsat na </a:t>
            </a:r>
            <a:r>
              <a:rPr lang="cs-CZ" dirty="0">
                <a:latin typeface="Times New Roman" panose="02020603050405020304" pitchFamily="18" charset="0"/>
                <a:cs typeface="Times New Roman" panose="02020603050405020304" pitchFamily="18" charset="0"/>
                <a:hlinkClick r:id="rId2"/>
              </a:rPr>
              <a:t>pavel.kus@fzu.cz</a:t>
            </a:r>
            <a:r>
              <a:rPr lang="cs-CZ" dirty="0">
                <a:latin typeface="Times New Roman" panose="02020603050405020304" pitchFamily="18" charset="0"/>
                <a:cs typeface="Times New Roman" panose="02020603050405020304" pitchFamily="18" charset="0"/>
              </a:rPr>
              <a:t> nebo </a:t>
            </a:r>
            <a:r>
              <a:rPr lang="cs-CZ" dirty="0">
                <a:latin typeface="Times New Roman" panose="02020603050405020304" pitchFamily="18" charset="0"/>
                <a:cs typeface="Times New Roman" panose="02020603050405020304" pitchFamily="18" charset="0"/>
                <a:hlinkClick r:id="rId3"/>
              </a:rPr>
              <a:t>kuspa@fzu.cz</a:t>
            </a:r>
            <a:r>
              <a:rPr lang="cs-CZ" dirty="0">
                <a:latin typeface="Times New Roman" panose="02020603050405020304" pitchFamily="18" charset="0"/>
                <a:cs typeface="Times New Roman" panose="02020603050405020304" pitchFamily="18" charset="0"/>
              </a:rPr>
              <a:t>.</a:t>
            </a:r>
          </a:p>
          <a:p>
            <a:endParaRPr lang="cs-CZ" dirty="0"/>
          </a:p>
        </p:txBody>
      </p:sp>
    </p:spTree>
    <p:extLst>
      <p:ext uri="{BB962C8B-B14F-4D97-AF65-F5344CB8AC3E}">
        <p14:creationId xmlns:p14="http://schemas.microsoft.com/office/powerpoint/2010/main" val="384211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3995D4-22DB-3B0D-1085-6259F26D5D95}"/>
              </a:ext>
            </a:extLst>
          </p:cNvPr>
          <p:cNvSpPr>
            <a:spLocks noGrp="1"/>
          </p:cNvSpPr>
          <p:nvPr>
            <p:ph type="title"/>
          </p:nvPr>
        </p:nvSpPr>
        <p:spPr>
          <a:xfrm>
            <a:off x="838200" y="-87636"/>
            <a:ext cx="10515600" cy="1325563"/>
          </a:xfrm>
        </p:spPr>
        <p:txBody>
          <a:bodyPr/>
          <a:lstStyle/>
          <a:p>
            <a:r>
              <a:rPr lang="cs-CZ" dirty="0">
                <a:latin typeface="Times New Roman" panose="02020603050405020304" pitchFamily="18" charset="0"/>
                <a:cs typeface="Times New Roman" panose="02020603050405020304" pitchFamily="18" charset="0"/>
              </a:rPr>
              <a:t>Zadání</a:t>
            </a:r>
          </a:p>
        </p:txBody>
      </p:sp>
      <p:sp>
        <p:nvSpPr>
          <p:cNvPr id="3" name="Zástupný obsah 2">
            <a:extLst>
              <a:ext uri="{FF2B5EF4-FFF2-40B4-BE49-F238E27FC236}">
                <a16:creationId xmlns:a16="http://schemas.microsoft.com/office/drawing/2014/main" id="{7E1DB178-FF6F-4DC2-D8D0-BDE2C0C2462B}"/>
              </a:ext>
            </a:extLst>
          </p:cNvPr>
          <p:cNvSpPr>
            <a:spLocks noGrp="1"/>
          </p:cNvSpPr>
          <p:nvPr>
            <p:ph idx="1"/>
          </p:nvPr>
        </p:nvSpPr>
        <p:spPr>
          <a:xfrm>
            <a:off x="838200" y="1159794"/>
            <a:ext cx="10515600" cy="5391925"/>
          </a:xfrm>
        </p:spPr>
        <p:txBody>
          <a:bodyPr>
            <a:normAutofit fontScale="92500" lnSpcReduction="20000"/>
          </a:bodyPr>
          <a:lstStyle/>
          <a:p>
            <a:pPr marL="0" indent="0" algn="just">
              <a:lnSpc>
                <a:spcPct val="120000"/>
              </a:lnSpc>
              <a:buNone/>
            </a:pPr>
            <a:r>
              <a:rPr lang="cs-CZ" sz="2600" u="sng" dirty="0">
                <a:latin typeface="Times New Roman" panose="02020603050405020304" pitchFamily="18" charset="0"/>
                <a:cs typeface="Times New Roman" panose="02020603050405020304" pitchFamily="18" charset="0"/>
              </a:rPr>
              <a:t>Anglický originál: Euler </a:t>
            </a:r>
            <a:r>
              <a:rPr lang="cs-CZ" sz="2600" u="sng" dirty="0" err="1">
                <a:latin typeface="Times New Roman" panose="02020603050405020304" pitchFamily="18" charset="0"/>
                <a:cs typeface="Times New Roman" panose="02020603050405020304" pitchFamily="18" charset="0"/>
              </a:rPr>
              <a:t>pendulum</a:t>
            </a:r>
            <a:endParaRPr lang="cs-CZ" sz="2600" u="sng" dirty="0">
              <a:latin typeface="Times New Roman" panose="02020603050405020304" pitchFamily="18" charset="0"/>
              <a:cs typeface="Times New Roman" panose="02020603050405020304" pitchFamily="18" charset="0"/>
            </a:endParaRPr>
          </a:p>
          <a:p>
            <a:pPr marL="0" indent="0" algn="just">
              <a:lnSpc>
                <a:spcPct val="120000"/>
              </a:lnSpc>
              <a:buNone/>
            </a:pPr>
            <a:r>
              <a:rPr lang="en-US" sz="2600" dirty="0">
                <a:latin typeface="Times New Roman" panose="02020603050405020304" pitchFamily="18" charset="0"/>
                <a:cs typeface="Times New Roman" panose="02020603050405020304" pitchFamily="18" charset="0"/>
              </a:rPr>
              <a:t>Take a thick plate of non-magnetic material and fix a neodymium magnet on top of it. Suspend a magnetic rod (which can be assembled from cylindrical neodymium magnets) underneath it. Deflect the rod so that it touches the plate only with highest edge and release it. Study the motion of such a pendulum under various conditions.</a:t>
            </a:r>
            <a:endParaRPr lang="cs-CZ" sz="2600" dirty="0">
              <a:latin typeface="Times New Roman" panose="02020603050405020304" pitchFamily="18" charset="0"/>
              <a:cs typeface="Times New Roman" panose="02020603050405020304" pitchFamily="18" charset="0"/>
            </a:endParaRPr>
          </a:p>
          <a:p>
            <a:pPr marL="0" indent="0" algn="r">
              <a:lnSpc>
                <a:spcPct val="120000"/>
              </a:lnSpc>
              <a:buNone/>
            </a:pPr>
            <a:r>
              <a:rPr lang="cs-CZ" sz="1800" dirty="0">
                <a:solidFill>
                  <a:schemeClr val="bg1">
                    <a:lumMod val="50000"/>
                  </a:schemeClr>
                </a:solidFill>
                <a:latin typeface="Times New Roman" panose="02020603050405020304" pitchFamily="18" charset="0"/>
                <a:cs typeface="Times New Roman" panose="02020603050405020304" pitchFamily="18" charset="0"/>
              </a:rPr>
              <a:t>(Zdroj: IYPT - </a:t>
            </a:r>
            <a:r>
              <a:rPr lang="cs-CZ" sz="1800" dirty="0">
                <a:solidFill>
                  <a:schemeClr val="bg1">
                    <a:lumMod val="50000"/>
                  </a:schemeClr>
                </a:solidFill>
                <a:latin typeface="Times New Roman" panose="02020603050405020304" pitchFamily="18" charset="0"/>
                <a:cs typeface="Times New Roman" panose="02020603050405020304" pitchFamily="18" charset="0"/>
                <a:hlinkClick r:id="rId2"/>
              </a:rPr>
              <a:t>https://www.iypt.org/</a:t>
            </a:r>
            <a:r>
              <a:rPr lang="cs-CZ" sz="1800" dirty="0" err="1">
                <a:solidFill>
                  <a:schemeClr val="bg1">
                    <a:lumMod val="50000"/>
                  </a:schemeClr>
                </a:solidFill>
                <a:latin typeface="Times New Roman" panose="02020603050405020304" pitchFamily="18" charset="0"/>
                <a:cs typeface="Times New Roman" panose="02020603050405020304" pitchFamily="18" charset="0"/>
                <a:hlinkClick r:id="rId2"/>
              </a:rPr>
              <a:t>problems</a:t>
            </a:r>
            <a:r>
              <a:rPr lang="cs-CZ" sz="1800" dirty="0">
                <a:solidFill>
                  <a:schemeClr val="bg1">
                    <a:lumMod val="50000"/>
                  </a:schemeClr>
                </a:solidFill>
                <a:latin typeface="Times New Roman" panose="02020603050405020304" pitchFamily="18" charset="0"/>
                <a:cs typeface="Times New Roman" panose="02020603050405020304" pitchFamily="18" charset="0"/>
                <a:hlinkClick r:id="rId2"/>
              </a:rPr>
              <a:t>/problems-for-the-36th-iypt-2023/</a:t>
            </a:r>
            <a:r>
              <a:rPr lang="cs-CZ" sz="1800" dirty="0">
                <a:solidFill>
                  <a:schemeClr val="bg1">
                    <a:lumMod val="50000"/>
                  </a:schemeClr>
                </a:solidFill>
                <a:latin typeface="Times New Roman" panose="02020603050405020304" pitchFamily="18" charset="0"/>
                <a:cs typeface="Times New Roman" panose="02020603050405020304" pitchFamily="18" charset="0"/>
              </a:rPr>
              <a:t>)</a:t>
            </a:r>
          </a:p>
          <a:p>
            <a:pPr marL="0" indent="0" algn="r">
              <a:lnSpc>
                <a:spcPct val="120000"/>
              </a:lnSpc>
              <a:buNone/>
            </a:pPr>
            <a:endParaRPr lang="cs-CZ" sz="1800" dirty="0">
              <a:solidFill>
                <a:schemeClr val="bg1">
                  <a:lumMod val="50000"/>
                </a:schemeClr>
              </a:solidFill>
              <a:latin typeface="Times New Roman" panose="02020603050405020304" pitchFamily="18" charset="0"/>
              <a:cs typeface="Times New Roman" panose="02020603050405020304" pitchFamily="18" charset="0"/>
            </a:endParaRPr>
          </a:p>
          <a:p>
            <a:pPr marL="0" indent="0" algn="just">
              <a:lnSpc>
                <a:spcPct val="110000"/>
              </a:lnSpc>
              <a:buNone/>
            </a:pPr>
            <a:r>
              <a:rPr lang="cs-CZ" sz="2600" b="0" i="0" u="sng" dirty="0">
                <a:solidFill>
                  <a:srgbClr val="000000"/>
                </a:solidFill>
                <a:effectLst/>
                <a:latin typeface="Times New Roman" panose="02020603050405020304" pitchFamily="18" charset="0"/>
                <a:cs typeface="Times New Roman" panose="02020603050405020304" pitchFamily="18" charset="0"/>
              </a:rPr>
              <a:t>Český překlad: Eulerovo kyvadlo</a:t>
            </a:r>
          </a:p>
          <a:p>
            <a:pPr marL="0" indent="0" algn="just">
              <a:lnSpc>
                <a:spcPct val="110000"/>
              </a:lnSpc>
              <a:buNone/>
            </a:pPr>
            <a:r>
              <a:rPr lang="cs-CZ" sz="2600" b="0" i="0" dirty="0">
                <a:solidFill>
                  <a:srgbClr val="000000"/>
                </a:solidFill>
                <a:effectLst/>
                <a:latin typeface="Times New Roman" panose="02020603050405020304" pitchFamily="18" charset="0"/>
                <a:cs typeface="Times New Roman" panose="02020603050405020304" pitchFamily="18" charset="0"/>
              </a:rPr>
              <a:t>Vezměte tlustou desku z nemagnetického materiálu a na její horní stranu připevněte </a:t>
            </a:r>
            <a:r>
              <a:rPr lang="cs-CZ" sz="2600" b="0" i="0" dirty="0" err="1">
                <a:solidFill>
                  <a:srgbClr val="000000"/>
                </a:solidFill>
                <a:effectLst/>
                <a:latin typeface="Times New Roman" panose="02020603050405020304" pitchFamily="18" charset="0"/>
                <a:cs typeface="Times New Roman" panose="02020603050405020304" pitchFamily="18" charset="0"/>
              </a:rPr>
              <a:t>neodymový</a:t>
            </a:r>
            <a:r>
              <a:rPr lang="cs-CZ" sz="2600" b="0" i="0" dirty="0">
                <a:solidFill>
                  <a:srgbClr val="000000"/>
                </a:solidFill>
                <a:effectLst/>
                <a:latin typeface="Times New Roman" panose="02020603050405020304" pitchFamily="18" charset="0"/>
                <a:cs typeface="Times New Roman" panose="02020603050405020304" pitchFamily="18" charset="0"/>
              </a:rPr>
              <a:t> magnet. Zavěste pod ni magnetickou tyčku (která může být sestavena z válcových </a:t>
            </a:r>
            <a:r>
              <a:rPr lang="cs-CZ" sz="2600" b="0" i="0" dirty="0" err="1">
                <a:solidFill>
                  <a:srgbClr val="000000"/>
                </a:solidFill>
                <a:effectLst/>
                <a:latin typeface="Times New Roman" panose="02020603050405020304" pitchFamily="18" charset="0"/>
                <a:cs typeface="Times New Roman" panose="02020603050405020304" pitchFamily="18" charset="0"/>
              </a:rPr>
              <a:t>neodymových</a:t>
            </a:r>
            <a:r>
              <a:rPr lang="cs-CZ" sz="2600" b="0" i="0" dirty="0">
                <a:solidFill>
                  <a:srgbClr val="000000"/>
                </a:solidFill>
                <a:effectLst/>
                <a:latin typeface="Times New Roman" panose="02020603050405020304" pitchFamily="18" charset="0"/>
                <a:cs typeface="Times New Roman" panose="02020603050405020304" pitchFamily="18" charset="0"/>
              </a:rPr>
              <a:t> magnetů). Vychylte tyčku tak, aby se dotýkala desky pouze svou vrchní hranou, a pusťte ji. Prostudujte pohyb tohoto kyvadla za různých podmínek.</a:t>
            </a:r>
          </a:p>
          <a:p>
            <a:pPr marL="0" indent="0" algn="r">
              <a:buNone/>
            </a:pPr>
            <a:r>
              <a:rPr lang="cs-CZ" sz="1800" dirty="0">
                <a:solidFill>
                  <a:schemeClr val="bg1">
                    <a:lumMod val="50000"/>
                  </a:schemeClr>
                </a:solidFill>
                <a:latin typeface="Times New Roman" panose="02020603050405020304" pitchFamily="18" charset="0"/>
                <a:cs typeface="Times New Roman" panose="02020603050405020304" pitchFamily="18" charset="0"/>
              </a:rPr>
              <a:t>(Zdroj: TMF - </a:t>
            </a:r>
            <a:r>
              <a:rPr lang="cs-CZ" sz="1800" dirty="0">
                <a:solidFill>
                  <a:schemeClr val="bg1">
                    <a:lumMod val="50000"/>
                  </a:schemeClr>
                </a:solidFill>
                <a:latin typeface="Times New Roman" panose="02020603050405020304" pitchFamily="18" charset="0"/>
                <a:cs typeface="Times New Roman" panose="02020603050405020304" pitchFamily="18" charset="0"/>
                <a:hlinkClick r:id="rId3"/>
              </a:rPr>
              <a:t>https://tmf.fzu.cz/</a:t>
            </a:r>
            <a:r>
              <a:rPr lang="cs-CZ" sz="1800" dirty="0" err="1">
                <a:solidFill>
                  <a:schemeClr val="bg1">
                    <a:lumMod val="50000"/>
                  </a:schemeClr>
                </a:solidFill>
                <a:latin typeface="Times New Roman" panose="02020603050405020304" pitchFamily="18" charset="0"/>
                <a:cs typeface="Times New Roman" panose="02020603050405020304" pitchFamily="18" charset="0"/>
                <a:hlinkClick r:id="rId3"/>
              </a:rPr>
              <a:t>tasks.php?y</a:t>
            </a:r>
            <a:r>
              <a:rPr lang="cs-CZ" sz="1800" dirty="0">
                <a:solidFill>
                  <a:schemeClr val="bg1">
                    <a:lumMod val="50000"/>
                  </a:schemeClr>
                </a:solidFill>
                <a:latin typeface="Times New Roman" panose="02020603050405020304" pitchFamily="18" charset="0"/>
                <a:cs typeface="Times New Roman" panose="02020603050405020304" pitchFamily="18" charset="0"/>
              </a:rPr>
              <a:t>)</a:t>
            </a:r>
          </a:p>
          <a:p>
            <a:pPr marL="0" indent="0" algn="r">
              <a:buNone/>
            </a:pPr>
            <a:endParaRPr lang="cs-CZ" sz="18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21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E1DB178-FF6F-4DC2-D8D0-BDE2C0C2462B}"/>
              </a:ext>
            </a:extLst>
          </p:cNvPr>
          <p:cNvSpPr>
            <a:spLocks noGrp="1"/>
          </p:cNvSpPr>
          <p:nvPr>
            <p:ph idx="1"/>
          </p:nvPr>
        </p:nvSpPr>
        <p:spPr>
          <a:xfrm>
            <a:off x="838200" y="360810"/>
            <a:ext cx="10515600" cy="4667250"/>
          </a:xfrm>
        </p:spPr>
        <p:txBody>
          <a:bodyPr>
            <a:normAutofit/>
          </a:bodyPr>
          <a:lstStyle/>
          <a:p>
            <a:pPr marL="514350" indent="-514350" algn="just">
              <a:lnSpc>
                <a:spcPct val="110000"/>
              </a:lnSpc>
              <a:buAutoNum type="arabicPeriod"/>
            </a:pPr>
            <a:r>
              <a:rPr lang="cs-CZ" sz="2600" dirty="0">
                <a:latin typeface="Times New Roman" panose="02020603050405020304" pitchFamily="18" charset="0"/>
                <a:cs typeface="Times New Roman" panose="02020603050405020304" pitchFamily="18" charset="0"/>
              </a:rPr>
              <a:t>Vezměte tlustou desku z nemagnetického materiálu a na její horní stranu připevněte </a:t>
            </a:r>
            <a:r>
              <a:rPr lang="cs-CZ" sz="2600" dirty="0" err="1">
                <a:latin typeface="Times New Roman" panose="02020603050405020304" pitchFamily="18" charset="0"/>
                <a:cs typeface="Times New Roman" panose="02020603050405020304" pitchFamily="18" charset="0"/>
              </a:rPr>
              <a:t>neodymový</a:t>
            </a:r>
            <a:r>
              <a:rPr lang="cs-CZ" sz="2600" dirty="0">
                <a:latin typeface="Times New Roman" panose="02020603050405020304" pitchFamily="18" charset="0"/>
                <a:cs typeface="Times New Roman" panose="02020603050405020304" pitchFamily="18" charset="0"/>
              </a:rPr>
              <a:t> magnet. </a:t>
            </a:r>
          </a:p>
          <a:p>
            <a:pPr marL="514350" indent="-514350" algn="just">
              <a:lnSpc>
                <a:spcPct val="110000"/>
              </a:lnSpc>
              <a:buAutoNum type="arabicPeriod"/>
            </a:pPr>
            <a:r>
              <a:rPr lang="cs-CZ" sz="2600" dirty="0">
                <a:latin typeface="Times New Roman" panose="02020603050405020304" pitchFamily="18" charset="0"/>
                <a:cs typeface="Times New Roman" panose="02020603050405020304" pitchFamily="18" charset="0"/>
              </a:rPr>
              <a:t>Zavěste pod ni magnetickou tyčku (která může být sestavena z válcových </a:t>
            </a:r>
            <a:r>
              <a:rPr lang="cs-CZ" sz="2600" dirty="0" err="1">
                <a:latin typeface="Times New Roman" panose="02020603050405020304" pitchFamily="18" charset="0"/>
                <a:cs typeface="Times New Roman" panose="02020603050405020304" pitchFamily="18" charset="0"/>
              </a:rPr>
              <a:t>neodymových</a:t>
            </a:r>
            <a:r>
              <a:rPr lang="cs-CZ" sz="2600" dirty="0">
                <a:latin typeface="Times New Roman" panose="02020603050405020304" pitchFamily="18" charset="0"/>
                <a:cs typeface="Times New Roman" panose="02020603050405020304" pitchFamily="18" charset="0"/>
              </a:rPr>
              <a:t> magnetů). </a:t>
            </a:r>
          </a:p>
          <a:p>
            <a:pPr marL="514350" indent="-514350" algn="just">
              <a:lnSpc>
                <a:spcPct val="110000"/>
              </a:lnSpc>
              <a:buAutoNum type="arabicPeriod"/>
            </a:pPr>
            <a:r>
              <a:rPr lang="cs-CZ" sz="2600" dirty="0">
                <a:latin typeface="Times New Roman" panose="02020603050405020304" pitchFamily="18" charset="0"/>
                <a:cs typeface="Times New Roman" panose="02020603050405020304" pitchFamily="18" charset="0"/>
              </a:rPr>
              <a:t>Vychylte tyčku tak, aby se dotýkala desky pouze svou vrchní hranou, a pusťte ji. </a:t>
            </a:r>
          </a:p>
          <a:p>
            <a:pPr marL="514350" indent="-514350" algn="just">
              <a:lnSpc>
                <a:spcPct val="110000"/>
              </a:lnSpc>
              <a:buAutoNum type="arabicPeriod"/>
            </a:pPr>
            <a:r>
              <a:rPr lang="cs-CZ" sz="2600" dirty="0">
                <a:latin typeface="Times New Roman" panose="02020603050405020304" pitchFamily="18" charset="0"/>
                <a:cs typeface="Times New Roman" panose="02020603050405020304" pitchFamily="18" charset="0"/>
              </a:rPr>
              <a:t>Prostudujte pohyb tohoto kyvadla za různých podmínek.</a:t>
            </a:r>
          </a:p>
        </p:txBody>
      </p:sp>
      <p:pic>
        <p:nvPicPr>
          <p:cNvPr id="1026" name="Picture 2">
            <a:extLst>
              <a:ext uri="{FF2B5EF4-FFF2-40B4-BE49-F238E27FC236}">
                <a16:creationId xmlns:a16="http://schemas.microsoft.com/office/drawing/2014/main" id="{739339EA-1466-0735-8B1F-60F1F453E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7200" y="4050608"/>
            <a:ext cx="3356778" cy="195490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DF528BE-CC0C-14AE-30F0-81E4433EAE3C}"/>
              </a:ext>
            </a:extLst>
          </p:cNvPr>
          <p:cNvSpPr txBox="1"/>
          <p:nvPr/>
        </p:nvSpPr>
        <p:spPr>
          <a:xfrm>
            <a:off x="2001174" y="6195350"/>
            <a:ext cx="7601055" cy="923330"/>
          </a:xfrm>
          <a:prstGeom prst="rect">
            <a:avLst/>
          </a:prstGeom>
          <a:noFill/>
        </p:spPr>
        <p:txBody>
          <a:bodyPr wrap="none" rtlCol="0">
            <a:spAutoFit/>
          </a:bodyPr>
          <a:lstStyle/>
          <a:p>
            <a:pPr algn="ctr"/>
            <a:r>
              <a:rPr lang="cs-CZ" dirty="0">
                <a:solidFill>
                  <a:schemeClr val="bg1">
                    <a:lumMod val="50000"/>
                  </a:schemeClr>
                </a:solidFill>
                <a:latin typeface="Times New Roman" panose="02020603050405020304" pitchFamily="18" charset="0"/>
                <a:cs typeface="Times New Roman" panose="02020603050405020304" pitchFamily="18" charset="0"/>
              </a:rPr>
              <a:t>Obrázek přiložený k zadání</a:t>
            </a:r>
          </a:p>
          <a:p>
            <a:pPr algn="ctr"/>
            <a:r>
              <a:rPr lang="cs-CZ" dirty="0">
                <a:solidFill>
                  <a:schemeClr val="bg1">
                    <a:lumMod val="50000"/>
                  </a:schemeClr>
                </a:solidFill>
                <a:latin typeface="Times New Roman" panose="02020603050405020304" pitchFamily="18" charset="0"/>
                <a:cs typeface="Times New Roman" panose="02020603050405020304" pitchFamily="18" charset="0"/>
              </a:rPr>
              <a:t>Zd</a:t>
            </a:r>
            <a:r>
              <a:rPr lang="cs-CZ" sz="1800" dirty="0">
                <a:solidFill>
                  <a:schemeClr val="bg1">
                    <a:lumMod val="50000"/>
                  </a:schemeClr>
                </a:solidFill>
                <a:latin typeface="Times New Roman" panose="02020603050405020304" pitchFamily="18" charset="0"/>
                <a:cs typeface="Times New Roman" panose="02020603050405020304" pitchFamily="18" charset="0"/>
              </a:rPr>
              <a:t>roj: IYPT - </a:t>
            </a:r>
            <a:r>
              <a:rPr lang="cs-CZ" sz="1800" dirty="0">
                <a:solidFill>
                  <a:schemeClr val="bg1">
                    <a:lumMod val="50000"/>
                  </a:schemeClr>
                </a:solidFill>
                <a:latin typeface="Times New Roman" panose="02020603050405020304" pitchFamily="18" charset="0"/>
                <a:cs typeface="Times New Roman" panose="02020603050405020304" pitchFamily="18" charset="0"/>
                <a:hlinkClick r:id="rId3"/>
              </a:rPr>
              <a:t>https://www.iypt.org/</a:t>
            </a:r>
            <a:r>
              <a:rPr lang="cs-CZ" sz="1800" dirty="0" err="1">
                <a:solidFill>
                  <a:schemeClr val="bg1">
                    <a:lumMod val="50000"/>
                  </a:schemeClr>
                </a:solidFill>
                <a:latin typeface="Times New Roman" panose="02020603050405020304" pitchFamily="18" charset="0"/>
                <a:cs typeface="Times New Roman" panose="02020603050405020304" pitchFamily="18" charset="0"/>
                <a:hlinkClick r:id="rId3"/>
              </a:rPr>
              <a:t>problems</a:t>
            </a:r>
            <a:r>
              <a:rPr lang="cs-CZ" sz="1800" dirty="0">
                <a:solidFill>
                  <a:schemeClr val="bg1">
                    <a:lumMod val="50000"/>
                  </a:schemeClr>
                </a:solidFill>
                <a:latin typeface="Times New Roman" panose="02020603050405020304" pitchFamily="18" charset="0"/>
                <a:cs typeface="Times New Roman" panose="02020603050405020304" pitchFamily="18" charset="0"/>
                <a:hlinkClick r:id="rId3"/>
              </a:rPr>
              <a:t>/problems-for-the-36th-iypt-2023/</a:t>
            </a:r>
            <a:r>
              <a:rPr lang="cs-CZ" sz="1800" dirty="0">
                <a:solidFill>
                  <a:schemeClr val="bg1">
                    <a:lumMod val="50000"/>
                  </a:schemeClr>
                </a:solidFill>
                <a:latin typeface="Times New Roman" panose="02020603050405020304" pitchFamily="18" charset="0"/>
                <a:cs typeface="Times New Roman" panose="02020603050405020304" pitchFamily="18" charset="0"/>
              </a:rPr>
              <a:t>)</a:t>
            </a:r>
          </a:p>
          <a:p>
            <a:endParaRPr lang="cs-CZ" dirty="0"/>
          </a:p>
        </p:txBody>
      </p:sp>
    </p:spTree>
    <p:extLst>
      <p:ext uri="{BB962C8B-B14F-4D97-AF65-F5344CB8AC3E}">
        <p14:creationId xmlns:p14="http://schemas.microsoft.com/office/powerpoint/2010/main" val="3073187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E2247E-1AC0-AAFE-872F-0925734D48A7}"/>
              </a:ext>
            </a:extLst>
          </p:cNvPr>
          <p:cNvSpPr>
            <a:spLocks noGrp="1"/>
          </p:cNvSpPr>
          <p:nvPr>
            <p:ph type="title"/>
          </p:nvPr>
        </p:nvSpPr>
        <p:spPr/>
        <p:txBody>
          <a:bodyPr/>
          <a:lstStyle/>
          <a:p>
            <a:endParaRPr lang="cs-CZ"/>
          </a:p>
        </p:txBody>
      </p:sp>
      <p:pic>
        <p:nvPicPr>
          <p:cNvPr id="4" name="8. Euler’s Pendulum (IYPT 2023)">
            <a:hlinkClick r:id="" action="ppaction://media"/>
            <a:extLst>
              <a:ext uri="{FF2B5EF4-FFF2-40B4-BE49-F238E27FC236}">
                <a16:creationId xmlns:a16="http://schemas.microsoft.com/office/drawing/2014/main" id="{76F639E4-640B-B8C6-C641-0AF7B6D5E7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3294" y="777611"/>
            <a:ext cx="8114190" cy="6085088"/>
          </a:xfrm>
        </p:spPr>
      </p:pic>
      <p:sp>
        <p:nvSpPr>
          <p:cNvPr id="3" name="TextovéPole 2">
            <a:extLst>
              <a:ext uri="{FF2B5EF4-FFF2-40B4-BE49-F238E27FC236}">
                <a16:creationId xmlns:a16="http://schemas.microsoft.com/office/drawing/2014/main" id="{35EE76CB-56BE-DD89-E8AB-6C17200F6BF5}"/>
              </a:ext>
            </a:extLst>
          </p:cNvPr>
          <p:cNvSpPr txBox="1"/>
          <p:nvPr/>
        </p:nvSpPr>
        <p:spPr>
          <a:xfrm>
            <a:off x="488272" y="195309"/>
            <a:ext cx="9187130" cy="646331"/>
          </a:xfrm>
          <a:prstGeom prst="rect">
            <a:avLst/>
          </a:prstGeom>
          <a:noFill/>
        </p:spPr>
        <p:txBody>
          <a:bodyPr wrap="none" rtlCol="0">
            <a:spAutoFit/>
          </a:bodyPr>
          <a:lstStyle/>
          <a:p>
            <a:r>
              <a:rPr lang="cs-CZ" dirty="0" err="1"/>
              <a:t>Youtube</a:t>
            </a:r>
            <a:r>
              <a:rPr lang="cs-CZ" dirty="0"/>
              <a:t> video: </a:t>
            </a:r>
            <a:r>
              <a:rPr lang="cs-CZ" sz="1800" dirty="0">
                <a:hlinkClick r:id="rId5"/>
              </a:rPr>
              <a:t>https://www.youtube.com/watch?v=zrjZfR0s1KY&amp;ab_channel=FenixScienceClub</a:t>
            </a:r>
            <a:endParaRPr lang="cs-CZ" sz="1800" dirty="0">
              <a:solidFill>
                <a:srgbClr val="FF0000"/>
              </a:solidFill>
            </a:endParaRPr>
          </a:p>
          <a:p>
            <a:r>
              <a:rPr lang="cs-CZ" dirty="0"/>
              <a:t>Kredit: klub Fénix: </a:t>
            </a:r>
            <a:r>
              <a:rPr lang="cs-CZ" dirty="0">
                <a:hlinkClick r:id="rId6"/>
              </a:rPr>
              <a:t>https://fenix.club/turniej-mlodych-fizykow/</a:t>
            </a:r>
            <a:r>
              <a:rPr lang="cs-CZ" dirty="0"/>
              <a:t> </a:t>
            </a:r>
          </a:p>
        </p:txBody>
      </p:sp>
    </p:spTree>
    <p:extLst>
      <p:ext uri="{BB962C8B-B14F-4D97-AF65-F5344CB8AC3E}">
        <p14:creationId xmlns:p14="http://schemas.microsoft.com/office/powerpoint/2010/main" val="348515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5DEE94-D0CE-D453-CEE8-A4F9D6A737C6}"/>
              </a:ext>
            </a:extLst>
          </p:cNvPr>
          <p:cNvSpPr>
            <a:spLocks noGrp="1"/>
          </p:cNvSpPr>
          <p:nvPr>
            <p:ph type="title"/>
          </p:nvPr>
        </p:nvSpPr>
        <p:spPr/>
        <p:txBody>
          <a:bodyPr/>
          <a:lstStyle/>
          <a:p>
            <a:r>
              <a:rPr lang="cs-CZ" dirty="0"/>
              <a:t>Záměr této prezentace</a:t>
            </a:r>
          </a:p>
        </p:txBody>
      </p:sp>
      <p:sp>
        <p:nvSpPr>
          <p:cNvPr id="3" name="Zástupný obsah 2">
            <a:extLst>
              <a:ext uri="{FF2B5EF4-FFF2-40B4-BE49-F238E27FC236}">
                <a16:creationId xmlns:a16="http://schemas.microsoft.com/office/drawing/2014/main" id="{E0723A42-07E6-387A-58F5-65CE1414E2DD}"/>
              </a:ext>
            </a:extLst>
          </p:cNvPr>
          <p:cNvSpPr>
            <a:spLocks noGrp="1"/>
          </p:cNvSpPr>
          <p:nvPr>
            <p:ph idx="1"/>
          </p:nvPr>
        </p:nvSpPr>
        <p:spPr/>
        <p:txBody>
          <a:bodyPr/>
          <a:lstStyle/>
          <a:p>
            <a:pPr marL="514350" indent="-514350">
              <a:buFont typeface="+mj-lt"/>
              <a:buAutoNum type="arabicPeriod"/>
            </a:pPr>
            <a:r>
              <a:rPr lang="cs-CZ" dirty="0" err="1">
                <a:latin typeface="Times New Roman" panose="02020603050405020304" pitchFamily="18" charset="0"/>
                <a:cs typeface="Times New Roman" panose="02020603050405020304" pitchFamily="18" charset="0"/>
              </a:rPr>
              <a:t>NEvyřešit</a:t>
            </a:r>
            <a:r>
              <a:rPr lang="cs-CZ" dirty="0">
                <a:latin typeface="Times New Roman" panose="02020603050405020304" pitchFamily="18" charset="0"/>
                <a:cs typeface="Times New Roman" panose="02020603050405020304" pitchFamily="18" charset="0"/>
              </a:rPr>
              <a:t> vám úlohu.</a:t>
            </a:r>
          </a:p>
          <a:p>
            <a:pPr marL="514350" indent="-514350">
              <a:buFont typeface="+mj-lt"/>
              <a:buAutoNum type="arabicPeriod"/>
            </a:pPr>
            <a:r>
              <a:rPr lang="cs-CZ" dirty="0">
                <a:latin typeface="Times New Roman" panose="02020603050405020304" pitchFamily="18" charset="0"/>
                <a:cs typeface="Times New Roman" panose="02020603050405020304" pitchFamily="18" charset="0"/>
              </a:rPr>
              <a:t>Dát náměty na přemýšlení, nabídnou užitečné pojmy a odkazy.</a:t>
            </a:r>
          </a:p>
          <a:p>
            <a:pPr marL="514350" indent="-514350">
              <a:buFont typeface="+mj-lt"/>
              <a:buAutoNum type="arabicPeriod"/>
            </a:pPr>
            <a:r>
              <a:rPr lang="cs-CZ" dirty="0">
                <a:latin typeface="Times New Roman" panose="02020603050405020304" pitchFamily="18" charset="0"/>
                <a:cs typeface="Times New Roman" panose="02020603050405020304" pitchFamily="18" charset="0"/>
              </a:rPr>
              <a:t>Poradit první kroky, kde začít.</a:t>
            </a:r>
          </a:p>
          <a:p>
            <a:pPr marL="514350" indent="-514350">
              <a:buFont typeface="+mj-lt"/>
              <a:buAutoNum type="arabicPeriod"/>
            </a:pPr>
            <a:endParaRPr lang="cs-CZ" dirty="0">
              <a:latin typeface="Times New Roman" panose="02020603050405020304" pitchFamily="18" charset="0"/>
              <a:cs typeface="Times New Roman" panose="02020603050405020304" pitchFamily="18" charset="0"/>
            </a:endParaRPr>
          </a:p>
          <a:p>
            <a:pPr marL="0" indent="0" algn="ctr">
              <a:buNone/>
            </a:pPr>
            <a:r>
              <a:rPr lang="cs-CZ" b="1" dirty="0">
                <a:solidFill>
                  <a:srgbClr val="FF0000"/>
                </a:solidFill>
                <a:latin typeface="Times New Roman" panose="02020603050405020304" pitchFamily="18" charset="0"/>
                <a:cs typeface="Times New Roman" panose="02020603050405020304" pitchFamily="18" charset="0"/>
              </a:rPr>
              <a:t>Varování</a:t>
            </a:r>
          </a:p>
          <a:p>
            <a:pPr marL="0" indent="0" algn="ctr">
              <a:buNone/>
            </a:pPr>
            <a:r>
              <a:rPr lang="cs-CZ" dirty="0">
                <a:solidFill>
                  <a:srgbClr val="FF0000"/>
                </a:solidFill>
                <a:latin typeface="Times New Roman" panose="02020603050405020304" pitchFamily="18" charset="0"/>
                <a:cs typeface="Times New Roman" panose="02020603050405020304" pitchFamily="18" charset="0"/>
              </a:rPr>
              <a:t>Nejspíš NE všechno bude pro vás užitečné. Je dobré mít přehled, ale zároveň se nenechat zbytečně rozptylovat od vašeho skutečného cíle!</a:t>
            </a:r>
          </a:p>
        </p:txBody>
      </p:sp>
    </p:spTree>
    <p:extLst>
      <p:ext uri="{BB962C8B-B14F-4D97-AF65-F5344CB8AC3E}">
        <p14:creationId xmlns:p14="http://schemas.microsoft.com/office/powerpoint/2010/main" val="2461455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CF8D4-4B89-B4C8-0BAC-DA1BE8E05501}"/>
              </a:ext>
            </a:extLst>
          </p:cNvPr>
          <p:cNvSpPr>
            <a:spLocks noGrp="1"/>
          </p:cNvSpPr>
          <p:nvPr>
            <p:ph type="title"/>
          </p:nvPr>
        </p:nvSpPr>
        <p:spPr/>
        <p:txBody>
          <a:bodyPr/>
          <a:lstStyle/>
          <a:p>
            <a:r>
              <a:rPr lang="cs-CZ" dirty="0"/>
              <a:t>Co mě napadne, když si přečtu zadání?</a:t>
            </a:r>
          </a:p>
        </p:txBody>
      </p:sp>
      <p:sp>
        <p:nvSpPr>
          <p:cNvPr id="3" name="Zástupný obsah 2">
            <a:extLst>
              <a:ext uri="{FF2B5EF4-FFF2-40B4-BE49-F238E27FC236}">
                <a16:creationId xmlns:a16="http://schemas.microsoft.com/office/drawing/2014/main" id="{87AB0951-5DF8-8A7F-42F3-A6733EF23FF9}"/>
              </a:ext>
            </a:extLst>
          </p:cNvPr>
          <p:cNvSpPr>
            <a:spLocks noGrp="1"/>
          </p:cNvSpPr>
          <p:nvPr>
            <p:ph idx="1"/>
          </p:nvPr>
        </p:nvSpPr>
        <p:spPr>
          <a:xfrm>
            <a:off x="838200" y="1825625"/>
            <a:ext cx="10515600" cy="4667250"/>
          </a:xfrm>
        </p:spPr>
        <p:txBody>
          <a:bodyPr>
            <a:normAutofit/>
          </a:bodyPr>
          <a:lstStyle/>
          <a:p>
            <a:pPr marL="514350" indent="-514350">
              <a:buAutoNum type="arabicPeriod"/>
            </a:pPr>
            <a:r>
              <a:rPr lang="cs-CZ" sz="2600" dirty="0">
                <a:latin typeface="Times New Roman" panose="02020603050405020304" pitchFamily="18" charset="0"/>
                <a:cs typeface="Times New Roman" panose="02020603050405020304" pitchFamily="18" charset="0"/>
              </a:rPr>
              <a:t>Vezměte </a:t>
            </a:r>
            <a:r>
              <a:rPr lang="cs-CZ" sz="2600" dirty="0">
                <a:solidFill>
                  <a:srgbClr val="FF0000"/>
                </a:solidFill>
                <a:latin typeface="Times New Roman" panose="02020603050405020304" pitchFamily="18" charset="0"/>
                <a:cs typeface="Times New Roman" panose="02020603050405020304" pitchFamily="18" charset="0"/>
              </a:rPr>
              <a:t>tlustou desku</a:t>
            </a:r>
            <a:r>
              <a:rPr lang="cs-CZ" sz="2600" dirty="0">
                <a:latin typeface="Times New Roman" panose="02020603050405020304" pitchFamily="18" charset="0"/>
                <a:cs typeface="Times New Roman" panose="02020603050405020304" pitchFamily="18" charset="0"/>
              </a:rPr>
              <a:t> z </a:t>
            </a:r>
            <a:r>
              <a:rPr lang="cs-CZ" sz="2600" dirty="0">
                <a:solidFill>
                  <a:schemeClr val="accent1"/>
                </a:solidFill>
                <a:latin typeface="Times New Roman" panose="02020603050405020304" pitchFamily="18" charset="0"/>
                <a:cs typeface="Times New Roman" panose="02020603050405020304" pitchFamily="18" charset="0"/>
              </a:rPr>
              <a:t>nemagnetického materiálu </a:t>
            </a:r>
            <a:r>
              <a:rPr lang="cs-CZ" sz="2600" dirty="0">
                <a:latin typeface="Times New Roman" panose="02020603050405020304" pitchFamily="18" charset="0"/>
                <a:cs typeface="Times New Roman" panose="02020603050405020304" pitchFamily="18" charset="0"/>
              </a:rPr>
              <a:t>a na její horní stranu připevněte </a:t>
            </a:r>
            <a:r>
              <a:rPr lang="cs-CZ" sz="2600" dirty="0" err="1">
                <a:solidFill>
                  <a:srgbClr val="00B050"/>
                </a:solidFill>
                <a:latin typeface="Times New Roman" panose="02020603050405020304" pitchFamily="18" charset="0"/>
                <a:cs typeface="Times New Roman" panose="02020603050405020304" pitchFamily="18" charset="0"/>
              </a:rPr>
              <a:t>neodymový</a:t>
            </a:r>
            <a:r>
              <a:rPr lang="cs-CZ" sz="2600" dirty="0">
                <a:solidFill>
                  <a:srgbClr val="00B050"/>
                </a:solidFill>
                <a:latin typeface="Times New Roman" panose="02020603050405020304" pitchFamily="18" charset="0"/>
                <a:cs typeface="Times New Roman" panose="02020603050405020304" pitchFamily="18" charset="0"/>
              </a:rPr>
              <a:t> magnet</a:t>
            </a:r>
            <a:r>
              <a:rPr lang="cs-CZ" sz="2600" dirty="0">
                <a:latin typeface="Times New Roman" panose="02020603050405020304" pitchFamily="18" charset="0"/>
                <a:cs typeface="Times New Roman" panose="02020603050405020304" pitchFamily="18" charset="0"/>
              </a:rPr>
              <a:t>. </a:t>
            </a:r>
          </a:p>
          <a:p>
            <a:pPr marL="0" indent="0">
              <a:buNone/>
            </a:pPr>
            <a:endParaRPr lang="cs-CZ" sz="2600" dirty="0">
              <a:latin typeface="Times New Roman" panose="02020603050405020304" pitchFamily="18" charset="0"/>
              <a:cs typeface="Times New Roman" panose="02020603050405020304" pitchFamily="18" charset="0"/>
            </a:endParaRPr>
          </a:p>
          <a:p>
            <a:pPr marL="457200" lvl="1" indent="0">
              <a:lnSpc>
                <a:spcPct val="100000"/>
              </a:lnSpc>
              <a:buNone/>
            </a:pPr>
            <a:r>
              <a:rPr lang="cs-CZ" sz="2600" dirty="0">
                <a:solidFill>
                  <a:srgbClr val="FF0000"/>
                </a:solidFill>
                <a:latin typeface="Times New Roman" panose="02020603050405020304" pitchFamily="18" charset="0"/>
                <a:cs typeface="Times New Roman" panose="02020603050405020304" pitchFamily="18" charset="0"/>
              </a:rPr>
              <a:t>Jak tlustou? </a:t>
            </a:r>
          </a:p>
          <a:p>
            <a:pPr marL="457200" lvl="1" indent="0">
              <a:lnSpc>
                <a:spcPct val="100000"/>
              </a:lnSpc>
              <a:buNone/>
            </a:pPr>
            <a:r>
              <a:rPr lang="cs-CZ" sz="2600" dirty="0">
                <a:solidFill>
                  <a:schemeClr val="accent1"/>
                </a:solidFill>
                <a:latin typeface="Times New Roman" panose="02020603050405020304" pitchFamily="18" charset="0"/>
                <a:cs typeface="Times New Roman" panose="02020603050405020304" pitchFamily="18" charset="0"/>
              </a:rPr>
              <a:t>Jaký nemagnetický materiál? Co by platilo pro magnetický jinak?</a:t>
            </a:r>
          </a:p>
          <a:p>
            <a:pPr marL="457200" lvl="1" indent="0">
              <a:lnSpc>
                <a:spcPct val="100000"/>
              </a:lnSpc>
              <a:buNone/>
            </a:pPr>
            <a:r>
              <a:rPr lang="cs-CZ" sz="2600" dirty="0">
                <a:solidFill>
                  <a:srgbClr val="00B050"/>
                </a:solidFill>
                <a:latin typeface="Times New Roman" panose="02020603050405020304" pitchFamily="18" charset="0"/>
                <a:cs typeface="Times New Roman" panose="02020603050405020304" pitchFamily="18" charset="0"/>
              </a:rPr>
              <a:t>Jak silný, rozměrný, orientovaný?</a:t>
            </a:r>
          </a:p>
          <a:p>
            <a:pPr marL="457200" lvl="1" indent="0">
              <a:lnSpc>
                <a:spcPct val="100000"/>
              </a:lnSpc>
              <a:buNone/>
            </a:pPr>
            <a:endParaRPr lang="cs-CZ" sz="2600" dirty="0">
              <a:solidFill>
                <a:srgbClr val="00B050"/>
              </a:solidFill>
              <a:latin typeface="Times New Roman" panose="02020603050405020304" pitchFamily="18" charset="0"/>
              <a:cs typeface="Times New Roman" panose="02020603050405020304" pitchFamily="18" charset="0"/>
            </a:endParaRPr>
          </a:p>
          <a:p>
            <a:pPr marL="457200" lvl="1" indent="0">
              <a:lnSpc>
                <a:spcPct val="100000"/>
              </a:lnSpc>
              <a:buNone/>
            </a:pPr>
            <a:r>
              <a:rPr lang="cs-CZ" sz="2600" dirty="0">
                <a:latin typeface="Times New Roman" panose="02020603050405020304" pitchFamily="18" charset="0"/>
                <a:cs typeface="Times New Roman" panose="02020603050405020304" pitchFamily="18" charset="0"/>
              </a:rPr>
              <a:t>Pojmy k prostudování: magnet, nemagnetický materiál</a:t>
            </a:r>
          </a:p>
          <a:p>
            <a:pPr marL="457200" lvl="1" indent="0">
              <a:lnSpc>
                <a:spcPct val="100000"/>
              </a:lnSpc>
              <a:buNone/>
            </a:pPr>
            <a:r>
              <a:rPr lang="cs-CZ" sz="2000" dirty="0">
                <a:latin typeface="Times New Roman" panose="02020603050405020304" pitchFamily="18" charset="0"/>
                <a:cs typeface="Times New Roman" panose="02020603050405020304" pitchFamily="18" charset="0"/>
                <a:hlinkClick r:id="rId2"/>
              </a:rPr>
              <a:t>https://en.wikipedia.org/wiki/Magnetic_dipole</a:t>
            </a:r>
            <a:endParaRPr lang="cs-CZ" sz="2000" dirty="0">
              <a:latin typeface="Times New Roman" panose="02020603050405020304" pitchFamily="18" charset="0"/>
              <a:cs typeface="Times New Roman" panose="02020603050405020304" pitchFamily="18" charset="0"/>
            </a:endParaRPr>
          </a:p>
          <a:p>
            <a:pPr marL="457200" lvl="1" indent="0">
              <a:lnSpc>
                <a:spcPct val="100000"/>
              </a:lnSpc>
              <a:buNone/>
            </a:pPr>
            <a:r>
              <a:rPr lang="cs-CZ" sz="2000" dirty="0">
                <a:latin typeface="Times New Roman" panose="02020603050405020304" pitchFamily="18" charset="0"/>
                <a:cs typeface="Times New Roman" panose="02020603050405020304" pitchFamily="18" charset="0"/>
                <a:hlinkClick r:id="rId3"/>
              </a:rPr>
              <a:t>https://web.pa.msu.edu/courses/2000fall/PHY232/lectures/magmaterials/materials.html</a:t>
            </a:r>
            <a:endParaRPr lang="cs-CZ" sz="2000" dirty="0">
              <a:latin typeface="Times New Roman" panose="02020603050405020304" pitchFamily="18" charset="0"/>
              <a:cs typeface="Times New Roman" panose="02020603050405020304" pitchFamily="18" charset="0"/>
            </a:endParaRPr>
          </a:p>
          <a:p>
            <a:pPr marL="457200" lvl="1" indent="0">
              <a:lnSpc>
                <a:spcPct val="100000"/>
              </a:lnSpc>
              <a:buNone/>
            </a:pPr>
            <a:endParaRPr lang="cs-CZ" sz="2600" dirty="0">
              <a:latin typeface="Times New Roman" panose="02020603050405020304" pitchFamily="18" charset="0"/>
              <a:cs typeface="Times New Roman" panose="02020603050405020304" pitchFamily="18" charset="0"/>
            </a:endParaRPr>
          </a:p>
          <a:p>
            <a:pPr marL="0" indent="0">
              <a:buNone/>
            </a:pPr>
            <a:endParaRPr lang="cs-CZ" sz="2800"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261128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B47A154-1E77-05BB-A9BD-5EA22CE5960C}"/>
              </a:ext>
            </a:extLst>
          </p:cNvPr>
          <p:cNvSpPr>
            <a:spLocks noGrp="1"/>
          </p:cNvSpPr>
          <p:nvPr>
            <p:ph idx="1"/>
          </p:nvPr>
        </p:nvSpPr>
        <p:spPr>
          <a:xfrm>
            <a:off x="838200" y="715918"/>
            <a:ext cx="10515600" cy="4351338"/>
          </a:xfrm>
        </p:spPr>
        <p:txBody>
          <a:bodyPr/>
          <a:lstStyle/>
          <a:p>
            <a:pPr marL="0" indent="0">
              <a:buNone/>
            </a:pPr>
            <a:r>
              <a:rPr lang="cs-CZ" dirty="0">
                <a:latin typeface="Times New Roman" panose="02020603050405020304" pitchFamily="18" charset="0"/>
                <a:cs typeface="Times New Roman" panose="02020603050405020304" pitchFamily="18" charset="0"/>
              </a:rPr>
              <a:t>Příklady nemagnetických materiálů:</a:t>
            </a:r>
          </a:p>
          <a:p>
            <a:pPr marL="457200" lvl="1" indent="0">
              <a:buNone/>
            </a:pPr>
            <a:r>
              <a:rPr lang="cs-CZ" sz="2800" dirty="0">
                <a:latin typeface="Times New Roman" panose="02020603050405020304" pitchFamily="18" charset="0"/>
                <a:cs typeface="Times New Roman" panose="02020603050405020304" pitchFamily="18" charset="0"/>
              </a:rPr>
              <a:t>		</a:t>
            </a:r>
            <a:r>
              <a:rPr lang="cs-CZ" sz="2800" dirty="0">
                <a:solidFill>
                  <a:srgbClr val="FF0000"/>
                </a:solidFill>
                <a:latin typeface="Times New Roman" panose="02020603050405020304" pitchFamily="18" charset="0"/>
                <a:cs typeface="Times New Roman" panose="02020603050405020304" pitchFamily="18" charset="0"/>
              </a:rPr>
              <a:t>Sklo</a:t>
            </a:r>
            <a:r>
              <a:rPr lang="cs-CZ" sz="2800" dirty="0">
                <a:latin typeface="Times New Roman" panose="02020603050405020304" pitchFamily="18" charset="0"/>
                <a:cs typeface="Times New Roman" panose="02020603050405020304" pitchFamily="18" charset="0"/>
              </a:rPr>
              <a:t> (nevodič)			</a:t>
            </a:r>
            <a:r>
              <a:rPr lang="cs-CZ" sz="2800" dirty="0">
                <a:solidFill>
                  <a:srgbClr val="FF0000"/>
                </a:solidFill>
                <a:latin typeface="Times New Roman" panose="02020603050405020304" pitchFamily="18" charset="0"/>
                <a:cs typeface="Times New Roman" panose="02020603050405020304" pitchFamily="18" charset="0"/>
              </a:rPr>
              <a:t>hliník</a:t>
            </a:r>
            <a:r>
              <a:rPr lang="cs-CZ" sz="2800" dirty="0">
                <a:latin typeface="Times New Roman" panose="02020603050405020304" pitchFamily="18" charset="0"/>
                <a:cs typeface="Times New Roman" panose="02020603050405020304" pitchFamily="18" charset="0"/>
              </a:rPr>
              <a:t>, </a:t>
            </a:r>
            <a:r>
              <a:rPr lang="cs-CZ" sz="2800" dirty="0">
                <a:solidFill>
                  <a:srgbClr val="FF0000"/>
                </a:solidFill>
                <a:latin typeface="Times New Roman" panose="02020603050405020304" pitchFamily="18" charset="0"/>
                <a:cs typeface="Times New Roman" panose="02020603050405020304" pitchFamily="18" charset="0"/>
              </a:rPr>
              <a:t>měď</a:t>
            </a:r>
            <a:r>
              <a:rPr lang="cs-CZ" sz="2800" dirty="0">
                <a:latin typeface="Times New Roman" panose="02020603050405020304" pitchFamily="18" charset="0"/>
                <a:cs typeface="Times New Roman" panose="02020603050405020304" pitchFamily="18" charset="0"/>
              </a:rPr>
              <a:t> (vodič) 		 žádné </a:t>
            </a:r>
            <a:r>
              <a:rPr lang="cs-CZ" sz="2800" dirty="0" err="1">
                <a:latin typeface="Times New Roman" panose="02020603050405020304" pitchFamily="18" charset="0"/>
                <a:cs typeface="Times New Roman" panose="02020603050405020304" pitchFamily="18" charset="0"/>
              </a:rPr>
              <a:t>Foucaultovy</a:t>
            </a:r>
            <a:r>
              <a:rPr lang="cs-CZ" sz="2800" dirty="0">
                <a:latin typeface="Times New Roman" panose="02020603050405020304" pitchFamily="18" charset="0"/>
                <a:cs typeface="Times New Roman" panose="02020603050405020304" pitchFamily="18" charset="0"/>
              </a:rPr>
              <a:t> proudy          přítomné </a:t>
            </a:r>
            <a:r>
              <a:rPr lang="cs-CZ" sz="2800" dirty="0" err="1">
                <a:latin typeface="Times New Roman" panose="02020603050405020304" pitchFamily="18" charset="0"/>
                <a:cs typeface="Times New Roman" panose="02020603050405020304" pitchFamily="18" charset="0"/>
              </a:rPr>
              <a:t>Foucaultovy</a:t>
            </a:r>
            <a:r>
              <a:rPr lang="cs-CZ" sz="2800" dirty="0">
                <a:latin typeface="Times New Roman" panose="02020603050405020304" pitchFamily="18" charset="0"/>
                <a:cs typeface="Times New Roman" panose="02020603050405020304" pitchFamily="18" charset="0"/>
              </a:rPr>
              <a:t> proudy</a:t>
            </a:r>
          </a:p>
          <a:p>
            <a:endParaRPr lang="cs-CZ" dirty="0"/>
          </a:p>
          <a:p>
            <a:endParaRPr lang="cs-CZ" dirty="0"/>
          </a:p>
          <a:p>
            <a:endParaRPr lang="cs-CZ" dirty="0"/>
          </a:p>
          <a:p>
            <a:endParaRPr lang="cs-CZ" dirty="0"/>
          </a:p>
        </p:txBody>
      </p:sp>
      <p:pic>
        <p:nvPicPr>
          <p:cNvPr id="2050" name="Picture 2" descr="Eddy current - Wikipedia">
            <a:extLst>
              <a:ext uri="{FF2B5EF4-FFF2-40B4-BE49-F238E27FC236}">
                <a16:creationId xmlns:a16="http://schemas.microsoft.com/office/drawing/2014/main" id="{48ADD509-A0BA-834C-5DC5-244866344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665" y="2416946"/>
            <a:ext cx="4756670" cy="2652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B7695910-3953-7B89-5E18-EED90F2AED9E}"/>
              </a:ext>
            </a:extLst>
          </p:cNvPr>
          <p:cNvSpPr txBox="1"/>
          <p:nvPr/>
        </p:nvSpPr>
        <p:spPr>
          <a:xfrm>
            <a:off x="932154" y="5397624"/>
            <a:ext cx="10031767" cy="1600438"/>
          </a:xfrm>
          <a:prstGeom prst="rect">
            <a:avLst/>
          </a:prstGeom>
          <a:noFill/>
        </p:spPr>
        <p:txBody>
          <a:bodyPr wrap="square" rtlCol="0">
            <a:spAutoFit/>
          </a:bodyPr>
          <a:lstStyle/>
          <a:p>
            <a:r>
              <a:rPr lang="cs-CZ" sz="2000" dirty="0">
                <a:latin typeface="Times New Roman" panose="02020603050405020304" pitchFamily="18" charset="0"/>
                <a:cs typeface="Times New Roman" panose="02020603050405020304" pitchFamily="18" charset="0"/>
              </a:rPr>
              <a:t>Zdroj: </a:t>
            </a:r>
            <a:r>
              <a:rPr lang="cs-CZ" sz="2000" dirty="0">
                <a:latin typeface="Times New Roman" panose="02020603050405020304" pitchFamily="18" charset="0"/>
                <a:cs typeface="Times New Roman" panose="02020603050405020304" pitchFamily="18" charset="0"/>
                <a:hlinkClick r:id="rId3"/>
              </a:rPr>
              <a:t>https://en.wikipedia.org/wiki/Eddy_current</a:t>
            </a: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Příklad toho, kde se s F. proudy dá sejít: </a:t>
            </a:r>
            <a:r>
              <a:rPr lang="cs-CZ" sz="2000" dirty="0">
                <a:latin typeface="Times New Roman" panose="02020603050405020304" pitchFamily="18" charset="0"/>
                <a:cs typeface="Times New Roman" panose="02020603050405020304" pitchFamily="18" charset="0"/>
                <a:hlinkClick r:id="rId4"/>
              </a:rPr>
              <a:t>https://www.youtube.com/watch?v=H31K9qcmeMU&amp;ab_channel=EducationalInnovations</a:t>
            </a:r>
            <a:endParaRPr lang="cs-CZ" sz="2000" dirty="0">
              <a:latin typeface="Times New Roman" panose="02020603050405020304" pitchFamily="18" charset="0"/>
              <a:cs typeface="Times New Roman" panose="02020603050405020304" pitchFamily="18" charset="0"/>
            </a:endParaRPr>
          </a:p>
          <a:p>
            <a:endParaRPr lang="cs-CZ" sz="2000" dirty="0"/>
          </a:p>
          <a:p>
            <a:endParaRPr lang="cs-CZ" dirty="0"/>
          </a:p>
        </p:txBody>
      </p:sp>
    </p:spTree>
    <p:extLst>
      <p:ext uri="{BB962C8B-B14F-4D97-AF65-F5344CB8AC3E}">
        <p14:creationId xmlns:p14="http://schemas.microsoft.com/office/powerpoint/2010/main" val="1722918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CF8D4-4B89-B4C8-0BAC-DA1BE8E05501}"/>
              </a:ext>
            </a:extLst>
          </p:cNvPr>
          <p:cNvSpPr>
            <a:spLocks noGrp="1"/>
          </p:cNvSpPr>
          <p:nvPr>
            <p:ph type="title"/>
          </p:nvPr>
        </p:nvSpPr>
        <p:spPr/>
        <p:txBody>
          <a:bodyPr/>
          <a:lstStyle/>
          <a:p>
            <a:r>
              <a:rPr lang="cs-CZ" dirty="0"/>
              <a:t>Co mě napadne, když si přečtu zadání?</a:t>
            </a:r>
          </a:p>
        </p:txBody>
      </p:sp>
      <p:sp>
        <p:nvSpPr>
          <p:cNvPr id="3" name="Zástupný obsah 2">
            <a:extLst>
              <a:ext uri="{FF2B5EF4-FFF2-40B4-BE49-F238E27FC236}">
                <a16:creationId xmlns:a16="http://schemas.microsoft.com/office/drawing/2014/main" id="{87AB0951-5DF8-8A7F-42F3-A6733EF23FF9}"/>
              </a:ext>
            </a:extLst>
          </p:cNvPr>
          <p:cNvSpPr>
            <a:spLocks noGrp="1"/>
          </p:cNvSpPr>
          <p:nvPr>
            <p:ph idx="1"/>
          </p:nvPr>
        </p:nvSpPr>
        <p:spPr/>
        <p:txBody>
          <a:bodyPr>
            <a:normAutofit lnSpcReduction="10000"/>
          </a:bodyPr>
          <a:lstStyle/>
          <a:p>
            <a:pPr marL="514350" indent="-514350" algn="just">
              <a:lnSpc>
                <a:spcPct val="110000"/>
              </a:lnSpc>
              <a:buFont typeface="+mj-lt"/>
              <a:buAutoNum type="arabicPeriod" startAt="2"/>
            </a:pPr>
            <a:r>
              <a:rPr lang="cs-CZ" sz="2600" dirty="0">
                <a:latin typeface="Times New Roman" panose="02020603050405020304" pitchFamily="18" charset="0"/>
                <a:cs typeface="Times New Roman" panose="02020603050405020304" pitchFamily="18" charset="0"/>
              </a:rPr>
              <a:t>Zavěste pod ni </a:t>
            </a:r>
            <a:r>
              <a:rPr lang="cs-CZ" sz="2600" dirty="0">
                <a:solidFill>
                  <a:srgbClr val="7030A0"/>
                </a:solidFill>
                <a:latin typeface="Times New Roman" panose="02020603050405020304" pitchFamily="18" charset="0"/>
                <a:cs typeface="Times New Roman" panose="02020603050405020304" pitchFamily="18" charset="0"/>
              </a:rPr>
              <a:t>magnetickou tyčku </a:t>
            </a:r>
            <a:r>
              <a:rPr lang="cs-CZ" sz="2600" dirty="0">
                <a:latin typeface="Times New Roman" panose="02020603050405020304" pitchFamily="18" charset="0"/>
                <a:cs typeface="Times New Roman" panose="02020603050405020304" pitchFamily="18" charset="0"/>
              </a:rPr>
              <a:t>(která může být sestavena z válcových </a:t>
            </a:r>
            <a:r>
              <a:rPr lang="cs-CZ" sz="2600" dirty="0" err="1">
                <a:latin typeface="Times New Roman" panose="02020603050405020304" pitchFamily="18" charset="0"/>
                <a:cs typeface="Times New Roman" panose="02020603050405020304" pitchFamily="18" charset="0"/>
              </a:rPr>
              <a:t>neodymových</a:t>
            </a:r>
            <a:r>
              <a:rPr lang="cs-CZ" sz="2600" dirty="0">
                <a:latin typeface="Times New Roman" panose="02020603050405020304" pitchFamily="18" charset="0"/>
                <a:cs typeface="Times New Roman" panose="02020603050405020304" pitchFamily="18" charset="0"/>
              </a:rPr>
              <a:t> magnetů).</a:t>
            </a:r>
          </a:p>
          <a:p>
            <a:pPr marL="0" indent="0">
              <a:buNone/>
            </a:pPr>
            <a:endParaRPr lang="cs-CZ" sz="2600" dirty="0">
              <a:latin typeface="Times New Roman" panose="02020603050405020304" pitchFamily="18" charset="0"/>
              <a:cs typeface="Times New Roman" panose="02020603050405020304" pitchFamily="18" charset="0"/>
            </a:endParaRPr>
          </a:p>
          <a:p>
            <a:pPr marL="457200" lvl="1" indent="0">
              <a:lnSpc>
                <a:spcPct val="110000"/>
              </a:lnSpc>
              <a:buNone/>
            </a:pPr>
            <a:r>
              <a:rPr lang="cs-CZ" sz="2800" dirty="0">
                <a:solidFill>
                  <a:srgbClr val="7030A0"/>
                </a:solidFill>
                <a:latin typeface="Times New Roman" panose="02020603050405020304" pitchFamily="18" charset="0"/>
                <a:cs typeface="Times New Roman" panose="02020603050405020304" pitchFamily="18" charset="0"/>
              </a:rPr>
              <a:t>S jakou magnetizací? </a:t>
            </a:r>
          </a:p>
          <a:p>
            <a:pPr marL="457200" lvl="1" indent="0">
              <a:lnSpc>
                <a:spcPct val="110000"/>
              </a:lnSpc>
              <a:buNone/>
            </a:pPr>
            <a:r>
              <a:rPr lang="cs-CZ" sz="2800" dirty="0">
                <a:solidFill>
                  <a:srgbClr val="7030A0"/>
                </a:solidFill>
                <a:latin typeface="Times New Roman" panose="02020603050405020304" pitchFamily="18" charset="0"/>
                <a:cs typeface="Times New Roman" panose="02020603050405020304" pitchFamily="18" charset="0"/>
              </a:rPr>
              <a:t>Magnetické pole: dipól, solenoid, …?</a:t>
            </a:r>
          </a:p>
          <a:p>
            <a:pPr marL="0" indent="0">
              <a:buNone/>
            </a:pPr>
            <a:r>
              <a:rPr lang="cs-CZ" dirty="0">
                <a:latin typeface="Times New Roman" panose="02020603050405020304" pitchFamily="18" charset="0"/>
                <a:cs typeface="Times New Roman" panose="02020603050405020304" pitchFamily="18" charset="0"/>
              </a:rPr>
              <a:t>     </a:t>
            </a:r>
          </a:p>
          <a:p>
            <a:pPr marL="0" indent="0">
              <a:buNone/>
            </a:pPr>
            <a:r>
              <a:rPr lang="cs-CZ" sz="2600" dirty="0">
                <a:latin typeface="Times New Roman" panose="02020603050405020304" pitchFamily="18" charset="0"/>
                <a:cs typeface="Times New Roman" panose="02020603050405020304" pitchFamily="18" charset="0"/>
              </a:rPr>
              <a:t>     Pojmy k prostudování: magnetizace, dipól, solenoid?</a:t>
            </a:r>
          </a:p>
          <a:p>
            <a:pPr marL="457200" lvl="1" indent="0">
              <a:buNone/>
            </a:pPr>
            <a:r>
              <a:rPr lang="cs-CZ" sz="2000" dirty="0">
                <a:latin typeface="Times New Roman" panose="02020603050405020304" pitchFamily="18" charset="0"/>
                <a:cs typeface="Times New Roman" panose="02020603050405020304" pitchFamily="18" charset="0"/>
                <a:hlinkClick r:id="rId2"/>
              </a:rPr>
              <a:t>https://en.wikipedia.org/wiki/Magnetic_dipole</a:t>
            </a:r>
            <a:endParaRPr lang="cs-CZ" sz="2000" dirty="0">
              <a:latin typeface="Times New Roman" panose="02020603050405020304" pitchFamily="18" charset="0"/>
              <a:cs typeface="Times New Roman" panose="02020603050405020304" pitchFamily="18" charset="0"/>
            </a:endParaRPr>
          </a:p>
          <a:p>
            <a:pPr marL="457200" lvl="1" indent="0">
              <a:buNone/>
            </a:pPr>
            <a:r>
              <a:rPr lang="cs-CZ" sz="2000" dirty="0">
                <a:latin typeface="Times New Roman" panose="02020603050405020304" pitchFamily="18" charset="0"/>
                <a:cs typeface="Times New Roman" panose="02020603050405020304" pitchFamily="18" charset="0"/>
                <a:hlinkClick r:id="rId3"/>
              </a:rPr>
              <a:t>http://hyperphysics.phy-astr.gsu.edu/hbase/magnetic/elemag.html</a:t>
            </a:r>
            <a:endParaRPr lang="cs-CZ" sz="2000" dirty="0">
              <a:latin typeface="Times New Roman" panose="02020603050405020304" pitchFamily="18" charset="0"/>
              <a:cs typeface="Times New Roman" panose="02020603050405020304" pitchFamily="18" charset="0"/>
            </a:endParaRPr>
          </a:p>
          <a:p>
            <a:pPr marL="457200" lvl="1" indent="0">
              <a:buNone/>
            </a:pPr>
            <a:r>
              <a:rPr lang="cs-CZ" sz="2000" dirty="0">
                <a:latin typeface="Times New Roman" panose="02020603050405020304" pitchFamily="18" charset="0"/>
                <a:cs typeface="Times New Roman" panose="02020603050405020304" pitchFamily="18" charset="0"/>
                <a:hlinkClick r:id="rId4"/>
              </a:rPr>
              <a:t>https://en.wikipedia.org/wiki/Magnetization</a:t>
            </a:r>
            <a:endParaRPr lang="cs-CZ" sz="2000" dirty="0">
              <a:latin typeface="Times New Roman" panose="02020603050405020304" pitchFamily="18" charset="0"/>
              <a:cs typeface="Times New Roman" panose="02020603050405020304" pitchFamily="18" charset="0"/>
            </a:endParaRPr>
          </a:p>
          <a:p>
            <a:pPr marL="0" indent="0">
              <a:buNone/>
            </a:pPr>
            <a:endParaRPr lang="cs-CZ" sz="2600" dirty="0">
              <a:latin typeface="Times New Roman" panose="02020603050405020304" pitchFamily="18" charset="0"/>
              <a:cs typeface="Times New Roman" panose="02020603050405020304" pitchFamily="18" charset="0"/>
            </a:endParaRPr>
          </a:p>
          <a:p>
            <a:pPr marL="0" indent="0">
              <a:buNone/>
            </a:pPr>
            <a:endParaRPr lang="cs-CZ" sz="2600" dirty="0">
              <a:latin typeface="Times New Roman" panose="02020603050405020304" pitchFamily="18" charset="0"/>
              <a:cs typeface="Times New Roman" panose="02020603050405020304" pitchFamily="18" charset="0"/>
            </a:endParaRPr>
          </a:p>
          <a:p>
            <a:endParaRPr lang="cs-CZ" dirty="0"/>
          </a:p>
        </p:txBody>
      </p:sp>
      <p:sp>
        <p:nvSpPr>
          <p:cNvPr id="4" name="TextovéPole 3">
            <a:extLst>
              <a:ext uri="{FF2B5EF4-FFF2-40B4-BE49-F238E27FC236}">
                <a16:creationId xmlns:a16="http://schemas.microsoft.com/office/drawing/2014/main" id="{8F3868FE-A8A7-08AF-A74A-A6CB4D0F044A}"/>
              </a:ext>
            </a:extLst>
          </p:cNvPr>
          <p:cNvSpPr txBox="1"/>
          <p:nvPr/>
        </p:nvSpPr>
        <p:spPr>
          <a:xfrm>
            <a:off x="5176513" y="6406427"/>
            <a:ext cx="7563774" cy="646331"/>
          </a:xfrm>
          <a:prstGeom prst="rect">
            <a:avLst/>
          </a:prstGeom>
          <a:noFill/>
        </p:spPr>
        <p:txBody>
          <a:bodyPr wrap="square" rtlCol="0">
            <a:spAutoFit/>
          </a:bodyPr>
          <a:lstStyle/>
          <a:p>
            <a:endParaRPr lang="cs-CZ" dirty="0"/>
          </a:p>
          <a:p>
            <a:endParaRPr lang="cs-CZ" dirty="0"/>
          </a:p>
        </p:txBody>
      </p:sp>
    </p:spTree>
    <p:extLst>
      <p:ext uri="{BB962C8B-B14F-4D97-AF65-F5344CB8AC3E}">
        <p14:creationId xmlns:p14="http://schemas.microsoft.com/office/powerpoint/2010/main" val="1616616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F6AE6FC-2FE1-7415-8832-7198CC272881}"/>
              </a:ext>
            </a:extLst>
          </p:cNvPr>
          <p:cNvSpPr>
            <a:spLocks noGrp="1"/>
          </p:cNvSpPr>
          <p:nvPr>
            <p:ph idx="1"/>
          </p:nvPr>
        </p:nvSpPr>
        <p:spPr>
          <a:xfrm>
            <a:off x="838200" y="227641"/>
            <a:ext cx="10515600" cy="4351338"/>
          </a:xfrm>
        </p:spPr>
        <p:txBody>
          <a:bodyPr/>
          <a:lstStyle/>
          <a:p>
            <a:pPr marL="0" indent="0">
              <a:buNone/>
            </a:pPr>
            <a:r>
              <a:rPr lang="cs-CZ" dirty="0"/>
              <a:t>	         Dipólové pole 			  </a:t>
            </a:r>
            <a:r>
              <a:rPr lang="cs-CZ" dirty="0" err="1"/>
              <a:t>Solenoidální</a:t>
            </a:r>
            <a:r>
              <a:rPr lang="cs-CZ" dirty="0"/>
              <a:t> pole</a:t>
            </a:r>
          </a:p>
        </p:txBody>
      </p:sp>
      <p:pic>
        <p:nvPicPr>
          <p:cNvPr id="4" name="Picture 2">
            <a:extLst>
              <a:ext uri="{FF2B5EF4-FFF2-40B4-BE49-F238E27FC236}">
                <a16:creationId xmlns:a16="http://schemas.microsoft.com/office/drawing/2014/main" id="{613C2FDF-397B-B707-8765-17DFD55A8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406338" y="466584"/>
            <a:ext cx="2936744" cy="356537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0BC1120-0576-BC7E-2DC6-22E127786C6B}"/>
              </a:ext>
            </a:extLst>
          </p:cNvPr>
          <p:cNvPicPr>
            <a:picLocks noChangeAspect="1"/>
          </p:cNvPicPr>
          <p:nvPr/>
        </p:nvPicPr>
        <p:blipFill>
          <a:blip r:embed="rId3"/>
          <a:stretch>
            <a:fillRect/>
          </a:stretch>
        </p:blipFill>
        <p:spPr>
          <a:xfrm>
            <a:off x="2109879" y="4058147"/>
            <a:ext cx="2583402" cy="2583402"/>
          </a:xfrm>
          <a:prstGeom prst="rect">
            <a:avLst/>
          </a:prstGeom>
        </p:spPr>
      </p:pic>
      <p:pic>
        <p:nvPicPr>
          <p:cNvPr id="13" name="Obrázek 12">
            <a:extLst>
              <a:ext uri="{FF2B5EF4-FFF2-40B4-BE49-F238E27FC236}">
                <a16:creationId xmlns:a16="http://schemas.microsoft.com/office/drawing/2014/main" id="{5BED1A21-617A-7976-EFF5-B5BF6B57DE08}"/>
              </a:ext>
            </a:extLst>
          </p:cNvPr>
          <p:cNvPicPr>
            <a:picLocks noChangeAspect="1"/>
          </p:cNvPicPr>
          <p:nvPr/>
        </p:nvPicPr>
        <p:blipFill>
          <a:blip r:embed="rId4"/>
          <a:stretch>
            <a:fillRect/>
          </a:stretch>
        </p:blipFill>
        <p:spPr>
          <a:xfrm>
            <a:off x="2139518" y="987210"/>
            <a:ext cx="2524125" cy="2524125"/>
          </a:xfrm>
          <a:prstGeom prst="rect">
            <a:avLst/>
          </a:prstGeom>
        </p:spPr>
      </p:pic>
      <p:pic>
        <p:nvPicPr>
          <p:cNvPr id="15" name="Obrázek 14">
            <a:extLst>
              <a:ext uri="{FF2B5EF4-FFF2-40B4-BE49-F238E27FC236}">
                <a16:creationId xmlns:a16="http://schemas.microsoft.com/office/drawing/2014/main" id="{77A2AAF0-F841-0A7E-0406-B70339BCECDD}"/>
              </a:ext>
            </a:extLst>
          </p:cNvPr>
          <p:cNvPicPr>
            <a:picLocks noChangeAspect="1"/>
          </p:cNvPicPr>
          <p:nvPr/>
        </p:nvPicPr>
        <p:blipFill>
          <a:blip r:embed="rId5"/>
          <a:stretch>
            <a:fillRect/>
          </a:stretch>
        </p:blipFill>
        <p:spPr>
          <a:xfrm>
            <a:off x="6688722" y="4135410"/>
            <a:ext cx="4371975" cy="2428875"/>
          </a:xfrm>
          <a:prstGeom prst="rect">
            <a:avLst/>
          </a:prstGeom>
        </p:spPr>
      </p:pic>
    </p:spTree>
    <p:extLst>
      <p:ext uri="{BB962C8B-B14F-4D97-AF65-F5344CB8AC3E}">
        <p14:creationId xmlns:p14="http://schemas.microsoft.com/office/powerpoint/2010/main" val="334481519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TM03457485[[fn=Síť]]</Template>
  <TotalTime>2273</TotalTime>
  <Words>1359</Words>
  <Application>Microsoft Office PowerPoint</Application>
  <PresentationFormat>Širokoúhlá obrazovka</PresentationFormat>
  <Paragraphs>134</Paragraphs>
  <Slides>19</Slides>
  <Notes>0</Notes>
  <HiddenSlides>0</HiddenSlides>
  <MMClips>3</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19</vt:i4>
      </vt:variant>
    </vt:vector>
  </HeadingPairs>
  <TitlesOfParts>
    <vt:vector size="26" baseType="lpstr">
      <vt:lpstr>Arial</vt:lpstr>
      <vt:lpstr>Calibri</vt:lpstr>
      <vt:lpstr>Calibri Light</vt:lpstr>
      <vt:lpstr>Cambria Math</vt:lpstr>
      <vt:lpstr>Times New Roman</vt:lpstr>
      <vt:lpstr>Wingdings</vt:lpstr>
      <vt:lpstr>Motiv Office</vt:lpstr>
      <vt:lpstr>Úloha č. 8  Eulerovo kyvadlo</vt:lpstr>
      <vt:lpstr>Zadání</vt:lpstr>
      <vt:lpstr>Prezentace aplikace PowerPoint</vt:lpstr>
      <vt:lpstr>Prezentace aplikace PowerPoint</vt:lpstr>
      <vt:lpstr>Záměr této prezentace</vt:lpstr>
      <vt:lpstr>Co mě napadne, když si přečtu zadání?</vt:lpstr>
      <vt:lpstr>Prezentace aplikace PowerPoint</vt:lpstr>
      <vt:lpstr>Co mě napadne, když si přečtu zadání?</vt:lpstr>
      <vt:lpstr>Prezentace aplikace PowerPoint</vt:lpstr>
      <vt:lpstr>Prezentace aplikace PowerPoint</vt:lpstr>
      <vt:lpstr>Co mě napadne, když si přečtu zadání?</vt:lpstr>
      <vt:lpstr>Prezentace aplikace PowerPoint</vt:lpstr>
      <vt:lpstr>Co mě napadne, když si přečtu zadání?</vt:lpstr>
      <vt:lpstr>Prvních 5 kroků, jak začít řešit</vt:lpstr>
      <vt:lpstr>Prezentace aplikace PowerPoint</vt:lpstr>
      <vt:lpstr>Co vidíme?</vt:lpstr>
      <vt:lpstr>Eulerův disk</vt:lpstr>
      <vt:lpstr>Prezentace aplikace PowerPoint</vt:lpstr>
      <vt:lpstr>Shrnutí</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Úloha č. 8  Eulerovo kyvadlo</dc:title>
  <dc:creator>user</dc:creator>
  <cp:lastModifiedBy>user</cp:lastModifiedBy>
  <cp:revision>11</cp:revision>
  <dcterms:created xsi:type="dcterms:W3CDTF">2022-10-06T15:59:13Z</dcterms:created>
  <dcterms:modified xsi:type="dcterms:W3CDTF">2022-10-10T11:32:45Z</dcterms:modified>
</cp:coreProperties>
</file>